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73279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3175" cap="flat">
              <a:solidFill>
                <a:srgbClr val="536773"/>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536773"/>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12700" cap="flat">
              <a:solidFill>
                <a:srgbClr val="CB297B"/>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p:spTree>
      <p:nvGrpSpPr>
        <p:cNvPr id="1" name=""/>
        <p:cNvGrpSpPr/>
        <p:nvPr/>
      </p:nvGrpSpPr>
      <p:grpSpPr>
        <a:xfrm>
          <a:off x="0" y="0"/>
          <a:ext cx="0" cy="0"/>
          <a:chOff x="0" y="0"/>
          <a:chExt cx="0" cy="0"/>
        </a:xfrm>
      </p:grpSpPr>
      <p:sp>
        <p:nvSpPr>
          <p:cNvPr id="11" name="Auteur et date"/>
          <p:cNvSpPr txBox="1"/>
          <p:nvPr>
            <p:ph type="body" sz="quarter" idx="21" hasCustomPrompt="1"/>
          </p:nvPr>
        </p:nvSpPr>
        <p:spPr>
          <a:xfrm>
            <a:off x="393588" y="7159529"/>
            <a:ext cx="6540725" cy="259797"/>
          </a:xfrm>
          <a:prstGeom prst="rect">
            <a:avLst/>
          </a:prstGeom>
        </p:spPr>
        <p:txBody>
          <a:bodyPr anchor="b"/>
          <a:lstStyle>
            <a:lvl1pPr defTabSz="345058">
              <a:defRPr sz="1368"/>
            </a:lvl1pPr>
          </a:lstStyle>
          <a:p>
            <a:pPr/>
            <a:r>
              <a:t>Auteur et date</a:t>
            </a:r>
          </a:p>
        </p:txBody>
      </p:sp>
      <p:sp>
        <p:nvSpPr>
          <p:cNvPr id="12" name="Titre de présentation"/>
          <p:cNvSpPr txBox="1"/>
          <p:nvPr>
            <p:ph type="title" hasCustomPrompt="1"/>
          </p:nvPr>
        </p:nvSpPr>
        <p:spPr>
          <a:prstGeom prst="rect">
            <a:avLst/>
          </a:prstGeom>
        </p:spPr>
        <p:txBody>
          <a:bodyPr/>
          <a:lstStyle/>
          <a:p>
            <a:pPr/>
            <a:r>
              <a:t>Titre de présentation</a:t>
            </a:r>
          </a:p>
        </p:txBody>
      </p:sp>
      <p:sp>
        <p:nvSpPr>
          <p:cNvPr id="13" name="Texte niveau 1…"/>
          <p:cNvSpPr txBox="1"/>
          <p:nvPr>
            <p:ph type="body" sz="quarter" idx="1" hasCustomPrompt="1"/>
          </p:nvPr>
        </p:nvSpPr>
        <p:spPr>
          <a:prstGeom prst="rect">
            <a:avLst/>
          </a:prstGeom>
        </p:spPr>
        <p:txBody>
          <a:bodyPr/>
          <a:lstStyle/>
          <a:p>
            <a:pPr/>
            <a:r>
              <a:t>Sous-titre de présentation</a:t>
            </a:r>
          </a:p>
          <a:p>
            <a:pPr lvl="1"/>
            <a:r>
              <a:t/>
            </a:r>
          </a:p>
          <a:p>
            <a:pPr lvl="2"/>
            <a:r>
              <a:t/>
            </a:r>
          </a:p>
          <a:p>
            <a:pPr lvl="3"/>
            <a:r>
              <a:t/>
            </a:r>
          </a:p>
          <a:p>
            <a:pPr lvl="4"/>
            <a:r>
              <a:t/>
            </a:r>
          </a:p>
        </p:txBody>
      </p:sp>
      <p:sp>
        <p:nvSpPr>
          <p:cNvPr id="1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éclaration">
    <p:spTree>
      <p:nvGrpSpPr>
        <p:cNvPr id="1" name=""/>
        <p:cNvGrpSpPr/>
        <p:nvPr/>
      </p:nvGrpSpPr>
      <p:grpSpPr>
        <a:xfrm>
          <a:off x="0" y="0"/>
          <a:ext cx="0" cy="0"/>
          <a:chOff x="0" y="0"/>
          <a:chExt cx="0" cy="0"/>
        </a:xfrm>
      </p:grpSpPr>
      <p:sp>
        <p:nvSpPr>
          <p:cNvPr id="98" name="Texte niveau 1…"/>
          <p:cNvSpPr txBox="1"/>
          <p:nvPr>
            <p:ph type="body" sz="quarter" idx="1" hasCustomPrompt="1"/>
          </p:nvPr>
        </p:nvSpPr>
        <p:spPr>
          <a:xfrm>
            <a:off x="393588" y="4292116"/>
            <a:ext cx="6540724" cy="1475063"/>
          </a:xfrm>
          <a:prstGeom prst="rect">
            <a:avLst/>
          </a:prstGeom>
        </p:spPr>
        <p:txBody>
          <a:bodyPr anchor="ctr"/>
          <a:lstStyle>
            <a:lvl1pPr algn="ctr" defTabSz="1788115">
              <a:lnSpc>
                <a:spcPct val="80000"/>
              </a:lnSpc>
              <a:defRPr b="0" spc="-168" sz="8400">
                <a:latin typeface="Helvetica Neue Medium"/>
                <a:ea typeface="Helvetica Neue Medium"/>
                <a:cs typeface="Helvetica Neue Medium"/>
                <a:sym typeface="Helvetica Neue Medium"/>
              </a:defRPr>
            </a:lvl1pPr>
            <a:lvl2pPr algn="ctr" defTabSz="1788115">
              <a:lnSpc>
                <a:spcPct val="80000"/>
              </a:lnSpc>
              <a:defRPr b="0" spc="-168" sz="8400">
                <a:latin typeface="Helvetica Neue Medium"/>
                <a:ea typeface="Helvetica Neue Medium"/>
                <a:cs typeface="Helvetica Neue Medium"/>
                <a:sym typeface="Helvetica Neue Medium"/>
              </a:defRPr>
            </a:lvl2pPr>
            <a:lvl3pPr algn="ctr" defTabSz="1788115">
              <a:lnSpc>
                <a:spcPct val="80000"/>
              </a:lnSpc>
              <a:defRPr b="0" spc="-168" sz="8400">
                <a:latin typeface="Helvetica Neue Medium"/>
                <a:ea typeface="Helvetica Neue Medium"/>
                <a:cs typeface="Helvetica Neue Medium"/>
                <a:sym typeface="Helvetica Neue Medium"/>
              </a:defRPr>
            </a:lvl3pPr>
            <a:lvl4pPr algn="ctr" defTabSz="1788115">
              <a:lnSpc>
                <a:spcPct val="80000"/>
              </a:lnSpc>
              <a:defRPr b="0" spc="-168" sz="8400">
                <a:latin typeface="Helvetica Neue Medium"/>
                <a:ea typeface="Helvetica Neue Medium"/>
                <a:cs typeface="Helvetica Neue Medium"/>
                <a:sym typeface="Helvetica Neue Medium"/>
              </a:defRPr>
            </a:lvl4pPr>
            <a:lvl5pPr algn="ctr" defTabSz="1788115">
              <a:lnSpc>
                <a:spcPct val="80000"/>
              </a:lnSpc>
              <a:defRPr b="0" spc="-168" sz="8400">
                <a:latin typeface="Helvetica Neue Medium"/>
                <a:ea typeface="Helvetica Neue Medium"/>
                <a:cs typeface="Helvetica Neue Medium"/>
                <a:sym typeface="Helvetica Neue Medium"/>
              </a:defRPr>
            </a:lvl5pPr>
          </a:lstStyle>
          <a:p>
            <a:pPr/>
            <a:r>
              <a:t>Déclaration</a:t>
            </a:r>
          </a:p>
          <a:p>
            <a:pPr lvl="1"/>
            <a:r>
              <a:t/>
            </a:r>
          </a:p>
          <a:p>
            <a:pPr lvl="2"/>
            <a:r>
              <a:t/>
            </a:r>
          </a:p>
          <a:p>
            <a:pPr lvl="3"/>
            <a:r>
              <a:t/>
            </a:r>
          </a:p>
          <a:p>
            <a:pPr lvl="4"/>
            <a:r>
              <a:t/>
            </a:r>
          </a:p>
        </p:txBody>
      </p:sp>
      <p:sp>
        <p:nvSpPr>
          <p:cNvPr id="99"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ait important">
    <p:spTree>
      <p:nvGrpSpPr>
        <p:cNvPr id="1" name=""/>
        <p:cNvGrpSpPr/>
        <p:nvPr/>
      </p:nvGrpSpPr>
      <p:grpSpPr>
        <a:xfrm>
          <a:off x="0" y="0"/>
          <a:ext cx="0" cy="0"/>
          <a:chOff x="0" y="0"/>
          <a:chExt cx="0" cy="0"/>
        </a:xfrm>
      </p:grpSpPr>
      <p:sp>
        <p:nvSpPr>
          <p:cNvPr id="106" name="Détails des faits"/>
          <p:cNvSpPr txBox="1"/>
          <p:nvPr>
            <p:ph type="body" sz="quarter" idx="21" hasCustomPrompt="1"/>
          </p:nvPr>
        </p:nvSpPr>
        <p:spPr>
          <a:xfrm>
            <a:off x="393588" y="5780415"/>
            <a:ext cx="6540723" cy="378546"/>
          </a:xfrm>
          <a:prstGeom prst="rect">
            <a:avLst/>
          </a:prstGeom>
        </p:spPr>
        <p:txBody>
          <a:bodyPr/>
          <a:lstStyle>
            <a:lvl1pPr algn="ctr" defTabSz="983463">
              <a:defRPr sz="2090"/>
            </a:lvl1pPr>
          </a:lstStyle>
          <a:p>
            <a:pPr/>
            <a:r>
              <a:t>Détails des faits</a:t>
            </a:r>
          </a:p>
        </p:txBody>
      </p:sp>
      <p:sp>
        <p:nvSpPr>
          <p:cNvPr id="107" name="Texte niveau 1…"/>
          <p:cNvSpPr txBox="1"/>
          <p:nvPr>
            <p:ph type="body" sz="half" idx="1" hasCustomPrompt="1"/>
          </p:nvPr>
        </p:nvSpPr>
        <p:spPr>
          <a:xfrm>
            <a:off x="393588" y="2844188"/>
            <a:ext cx="6540724" cy="2936228"/>
          </a:xfrm>
          <a:prstGeom prst="rect">
            <a:avLst/>
          </a:prstGeom>
        </p:spPr>
        <p:txBody>
          <a:bodyPr anchor="b"/>
          <a:lstStyle>
            <a:lvl1pPr algn="ctr" defTabSz="1788115">
              <a:lnSpc>
                <a:spcPct val="80000"/>
              </a:lnSpc>
              <a:defRPr spc="-180" sz="18000"/>
            </a:lvl1pPr>
            <a:lvl2pPr algn="ctr" defTabSz="1788115">
              <a:lnSpc>
                <a:spcPct val="80000"/>
              </a:lnSpc>
              <a:defRPr spc="-180" sz="18000"/>
            </a:lvl2pPr>
            <a:lvl3pPr algn="ctr" defTabSz="1788115">
              <a:lnSpc>
                <a:spcPct val="80000"/>
              </a:lnSpc>
              <a:defRPr spc="-180" sz="18000"/>
            </a:lvl3pPr>
            <a:lvl4pPr algn="ctr" defTabSz="1788115">
              <a:lnSpc>
                <a:spcPct val="80000"/>
              </a:lnSpc>
              <a:defRPr spc="-180" sz="18000"/>
            </a:lvl4pPr>
            <a:lvl5pPr algn="ctr" defTabSz="1788115">
              <a:lnSpc>
                <a:spcPct val="80000"/>
              </a:lnSpc>
              <a:defRPr spc="-180" sz="18000"/>
            </a:lvl5pPr>
          </a:lstStyle>
          <a:p>
            <a:pPr/>
            <a:r>
              <a:t>100 %</a:t>
            </a:r>
          </a:p>
          <a:p>
            <a:pPr lvl="1"/>
            <a:r>
              <a:t/>
            </a:r>
          </a:p>
          <a:p>
            <a:pPr lvl="2"/>
            <a:r>
              <a:t/>
            </a:r>
          </a:p>
          <a:p>
            <a:pPr lvl="3"/>
            <a:r>
              <a:t/>
            </a:r>
          </a:p>
          <a:p>
            <a:pPr lvl="4"/>
            <a:r>
              <a:t/>
            </a:r>
          </a:p>
        </p:txBody>
      </p:sp>
      <p:sp>
        <p:nvSpPr>
          <p:cNvPr id="108"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115" name="Texte niveau 1…"/>
          <p:cNvSpPr txBox="1"/>
          <p:nvPr>
            <p:ph type="body" sz="quarter" idx="1" hasCustomPrompt="1"/>
          </p:nvPr>
        </p:nvSpPr>
        <p:spPr>
          <a:xfrm>
            <a:off x="415056" y="4377990"/>
            <a:ext cx="6497788" cy="1309577"/>
          </a:xfrm>
          <a:prstGeom prst="rect">
            <a:avLst/>
          </a:prstGeom>
        </p:spPr>
        <p:txBody>
          <a:bodyPr anchor="ctr"/>
          <a:lstStyle>
            <a:lvl1pPr marL="471487" indent="-353615" defTabSz="1788115">
              <a:lnSpc>
                <a:spcPct val="90000"/>
              </a:lnSpc>
              <a:defRPr b="0" spc="-119" sz="6000">
                <a:latin typeface="Helvetica Neue Medium"/>
                <a:ea typeface="Helvetica Neue Medium"/>
                <a:cs typeface="Helvetica Neue Medium"/>
                <a:sym typeface="Helvetica Neue Medium"/>
              </a:defRPr>
            </a:lvl1pPr>
            <a:lvl2pPr marL="471487" indent="103584" defTabSz="1788115">
              <a:lnSpc>
                <a:spcPct val="90000"/>
              </a:lnSpc>
              <a:defRPr b="0" spc="-119" sz="6000">
                <a:latin typeface="Helvetica Neue Medium"/>
                <a:ea typeface="Helvetica Neue Medium"/>
                <a:cs typeface="Helvetica Neue Medium"/>
                <a:sym typeface="Helvetica Neue Medium"/>
              </a:defRPr>
            </a:lvl2pPr>
            <a:lvl3pPr marL="471487" indent="560784" defTabSz="1788115">
              <a:lnSpc>
                <a:spcPct val="90000"/>
              </a:lnSpc>
              <a:defRPr b="0" spc="-119" sz="6000">
                <a:latin typeface="Helvetica Neue Medium"/>
                <a:ea typeface="Helvetica Neue Medium"/>
                <a:cs typeface="Helvetica Neue Medium"/>
                <a:sym typeface="Helvetica Neue Medium"/>
              </a:defRPr>
            </a:lvl3pPr>
            <a:lvl4pPr marL="471487" indent="1017984" defTabSz="1788115">
              <a:lnSpc>
                <a:spcPct val="90000"/>
              </a:lnSpc>
              <a:defRPr b="0" spc="-119" sz="6000">
                <a:latin typeface="Helvetica Neue Medium"/>
                <a:ea typeface="Helvetica Neue Medium"/>
                <a:cs typeface="Helvetica Neue Medium"/>
                <a:sym typeface="Helvetica Neue Medium"/>
              </a:defRPr>
            </a:lvl4pPr>
            <a:lvl5pPr marL="471487" indent="1475184" defTabSz="1788115">
              <a:lnSpc>
                <a:spcPct val="90000"/>
              </a:lnSpc>
              <a:defRPr b="0" spc="-119" sz="6000">
                <a:latin typeface="Helvetica Neue Medium"/>
                <a:ea typeface="Helvetica Neue Medium"/>
                <a:cs typeface="Helvetica Neue Medium"/>
                <a:sym typeface="Helvetica Neue Medium"/>
              </a:defRPr>
            </a:lvl5pPr>
          </a:lstStyle>
          <a:p>
            <a:pPr/>
            <a:r>
              <a:t>« Citation intéressante »</a:t>
            </a:r>
          </a:p>
          <a:p>
            <a:pPr lvl="1"/>
            <a:r>
              <a:t/>
            </a:r>
          </a:p>
          <a:p>
            <a:pPr lvl="2"/>
            <a:r>
              <a:t/>
            </a:r>
          </a:p>
          <a:p>
            <a:pPr lvl="3"/>
            <a:r>
              <a:t/>
            </a:r>
          </a:p>
          <a:p>
            <a:pPr lvl="4"/>
            <a:r>
              <a:t/>
            </a:r>
          </a:p>
        </p:txBody>
      </p:sp>
      <p:sp>
        <p:nvSpPr>
          <p:cNvPr id="116" name="Attribution"/>
          <p:cNvSpPr txBox="1"/>
          <p:nvPr>
            <p:ph type="body" sz="quarter" idx="21" hasCustomPrompt="1"/>
          </p:nvPr>
        </p:nvSpPr>
        <p:spPr>
          <a:xfrm>
            <a:off x="686990" y="5902250"/>
            <a:ext cx="6225854" cy="259797"/>
          </a:xfrm>
          <a:prstGeom prst="rect">
            <a:avLst/>
          </a:prstGeom>
        </p:spPr>
        <p:txBody>
          <a:bodyPr/>
          <a:lstStyle>
            <a:lvl1pPr defTabSz="345058">
              <a:defRPr sz="1368"/>
            </a:lvl1pPr>
          </a:lstStyle>
          <a:p>
            <a:pPr/>
            <a:r>
              <a:t>Attribution</a:t>
            </a:r>
          </a:p>
        </p:txBody>
      </p:sp>
      <p:sp>
        <p:nvSpPr>
          <p:cNvPr id="117"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124" name="Bol de pappardelles avec du beurre persillé, des noisettes grillées et des copeaux de parmesan"/>
          <p:cNvSpPr/>
          <p:nvPr>
            <p:ph type="pic" idx="21"/>
          </p:nvPr>
        </p:nvSpPr>
        <p:spPr>
          <a:xfrm>
            <a:off x="-1173609" y="2668660"/>
            <a:ext cx="6291323" cy="4718493"/>
          </a:xfrm>
          <a:prstGeom prst="rect">
            <a:avLst/>
          </a:prstGeom>
        </p:spPr>
        <p:txBody>
          <a:bodyPr lIns="91439" tIns="45719" rIns="91439" bIns="45719">
            <a:noAutofit/>
          </a:bodyPr>
          <a:lstStyle/>
          <a:p>
            <a:pPr/>
          </a:p>
        </p:txBody>
      </p:sp>
      <p:sp>
        <p:nvSpPr>
          <p:cNvPr id="125" name="Bol de salade avec du riz frit, des œufs durs et des baguettes"/>
          <p:cNvSpPr/>
          <p:nvPr>
            <p:ph type="pic" sz="quarter" idx="22"/>
          </p:nvPr>
        </p:nvSpPr>
        <p:spPr>
          <a:xfrm>
            <a:off x="3717621" y="2445829"/>
            <a:ext cx="3234582" cy="2587665"/>
          </a:xfrm>
          <a:prstGeom prst="rect">
            <a:avLst/>
          </a:prstGeom>
        </p:spPr>
        <p:txBody>
          <a:bodyPr lIns="91439" tIns="45719" rIns="91439" bIns="45719">
            <a:noAutofit/>
          </a:bodyPr>
          <a:lstStyle/>
          <a:p>
            <a:pPr/>
          </a:p>
        </p:txBody>
      </p:sp>
      <p:sp>
        <p:nvSpPr>
          <p:cNvPr id="126" name="Bol avec des galettes de saumon, de la salade et du houmous"/>
          <p:cNvSpPr/>
          <p:nvPr>
            <p:ph type="pic" sz="half" idx="23"/>
          </p:nvPr>
        </p:nvSpPr>
        <p:spPr>
          <a:xfrm>
            <a:off x="2808789" y="3830467"/>
            <a:ext cx="4472597" cy="5205553"/>
          </a:xfrm>
          <a:prstGeom prst="rect">
            <a:avLst/>
          </a:prstGeom>
        </p:spPr>
        <p:txBody>
          <a:bodyPr lIns="91439" tIns="45719" rIns="91439" bIns="45719">
            <a:noAutofit/>
          </a:bodyPr>
          <a:lstStyle/>
          <a:p>
            <a:pPr/>
          </a:p>
        </p:txBody>
      </p:sp>
      <p:sp>
        <p:nvSpPr>
          <p:cNvPr id="127"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l de salade avec du riz frit, des œufs durs et des baguettes"/>
          <p:cNvSpPr/>
          <p:nvPr>
            <p:ph type="pic" idx="21"/>
          </p:nvPr>
        </p:nvSpPr>
        <p:spPr>
          <a:xfrm>
            <a:off x="-572493" y="1687276"/>
            <a:ext cx="8129390" cy="6503512"/>
          </a:xfrm>
          <a:prstGeom prst="rect">
            <a:avLst/>
          </a:prstGeom>
        </p:spPr>
        <p:txBody>
          <a:bodyPr lIns="91439" tIns="45719" rIns="91439" bIns="45719">
            <a:noAutofit/>
          </a:bodyPr>
          <a:lstStyle/>
          <a:p>
            <a:pPr/>
          </a:p>
        </p:txBody>
      </p:sp>
      <p:sp>
        <p:nvSpPr>
          <p:cNvPr id="135"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42"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hoto">
    <p:spTree>
      <p:nvGrpSpPr>
        <p:cNvPr id="1" name=""/>
        <p:cNvGrpSpPr/>
        <p:nvPr/>
      </p:nvGrpSpPr>
      <p:grpSpPr>
        <a:xfrm>
          <a:off x="0" y="0"/>
          <a:ext cx="0" cy="0"/>
          <a:chOff x="0" y="0"/>
          <a:chExt cx="0" cy="0"/>
        </a:xfrm>
      </p:grpSpPr>
      <p:sp>
        <p:nvSpPr>
          <p:cNvPr id="21" name="Avocats et limes"/>
          <p:cNvSpPr/>
          <p:nvPr>
            <p:ph type="pic" idx="21"/>
          </p:nvPr>
        </p:nvSpPr>
        <p:spPr>
          <a:xfrm>
            <a:off x="-212300" y="1765152"/>
            <a:ext cx="10049972" cy="6019167"/>
          </a:xfrm>
          <a:prstGeom prst="rect">
            <a:avLst/>
          </a:prstGeom>
        </p:spPr>
        <p:txBody>
          <a:bodyPr lIns="91439" tIns="45719" rIns="91439" bIns="45719">
            <a:noAutofit/>
          </a:bodyPr>
          <a:lstStyle/>
          <a:p>
            <a:pPr/>
          </a:p>
        </p:txBody>
      </p:sp>
      <p:sp>
        <p:nvSpPr>
          <p:cNvPr id="22" name="Titre de présentation"/>
          <p:cNvSpPr txBox="1"/>
          <p:nvPr>
            <p:ph type="title" hasCustomPrompt="1"/>
          </p:nvPr>
        </p:nvSpPr>
        <p:spPr>
          <a:xfrm>
            <a:off x="393588" y="5200947"/>
            <a:ext cx="6540724" cy="1860601"/>
          </a:xfrm>
          <a:prstGeom prst="rect">
            <a:avLst/>
          </a:prstGeom>
        </p:spPr>
        <p:txBody>
          <a:bodyPr/>
          <a:lstStyle/>
          <a:p>
            <a:pPr/>
            <a:r>
              <a:t>Titre de présentation</a:t>
            </a:r>
          </a:p>
        </p:txBody>
      </p:sp>
      <p:sp>
        <p:nvSpPr>
          <p:cNvPr id="23" name="Texte niveau 1…"/>
          <p:cNvSpPr txBox="1"/>
          <p:nvPr>
            <p:ph type="body" sz="quarter" idx="1" hasCustomPrompt="1"/>
          </p:nvPr>
        </p:nvSpPr>
        <p:spPr>
          <a:xfrm>
            <a:off x="393588" y="7032922"/>
            <a:ext cx="6540724" cy="388670"/>
          </a:xfrm>
          <a:prstGeom prst="rect">
            <a:avLst/>
          </a:prstGeom>
        </p:spPr>
        <p:txBody>
          <a:bodyPr/>
          <a:lstStyle/>
          <a:p>
            <a:pPr/>
            <a:r>
              <a:t>Sous-titre de présentation</a:t>
            </a:r>
          </a:p>
          <a:p>
            <a:pPr lvl="1"/>
            <a:r>
              <a:t/>
            </a:r>
          </a:p>
          <a:p>
            <a:pPr lvl="2"/>
            <a:r>
              <a:t/>
            </a:r>
          </a:p>
          <a:p>
            <a:pPr lvl="3"/>
            <a:r>
              <a:t/>
            </a:r>
          </a:p>
          <a:p>
            <a:pPr lvl="4"/>
            <a:r>
              <a:t/>
            </a:r>
          </a:p>
        </p:txBody>
      </p:sp>
      <p:sp>
        <p:nvSpPr>
          <p:cNvPr id="24" name="Auteur et date"/>
          <p:cNvSpPr txBox="1"/>
          <p:nvPr>
            <p:ph type="body" sz="quarter" idx="22" hasCustomPrompt="1"/>
          </p:nvPr>
        </p:nvSpPr>
        <p:spPr>
          <a:xfrm>
            <a:off x="393588" y="2603264"/>
            <a:ext cx="6540725" cy="259797"/>
          </a:xfrm>
          <a:prstGeom prst="rect">
            <a:avLst/>
          </a:prstGeom>
        </p:spPr>
        <p:txBody>
          <a:bodyPr/>
          <a:lstStyle>
            <a:lvl1pPr defTabSz="345058">
              <a:defRPr sz="1368"/>
            </a:lvl1pPr>
          </a:lstStyle>
          <a:p>
            <a:pPr/>
            <a:r>
              <a:t>Auteur et date</a:t>
            </a:r>
          </a:p>
        </p:txBody>
      </p:sp>
      <p:sp>
        <p:nvSpPr>
          <p:cNvPr id="25" name="Numéro de diapositive"/>
          <p:cNvSpPr txBox="1"/>
          <p:nvPr>
            <p:ph type="sldNum" sz="quarter" idx="2"/>
          </p:nvPr>
        </p:nvSpPr>
        <p:spPr>
          <a:xfrm>
            <a:off x="3542294"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hoto - autre">
    <p:spTree>
      <p:nvGrpSpPr>
        <p:cNvPr id="1" name=""/>
        <p:cNvGrpSpPr/>
        <p:nvPr/>
      </p:nvGrpSpPr>
      <p:grpSpPr>
        <a:xfrm>
          <a:off x="0" y="0"/>
          <a:ext cx="0" cy="0"/>
          <a:chOff x="0" y="0"/>
          <a:chExt cx="0" cy="0"/>
        </a:xfrm>
      </p:grpSpPr>
      <p:sp>
        <p:nvSpPr>
          <p:cNvPr id="32" name="Bol avec des galettes de saumon, de la salade et du houmous "/>
          <p:cNvSpPr/>
          <p:nvPr>
            <p:ph type="pic" sz="half" idx="21"/>
          </p:nvPr>
        </p:nvSpPr>
        <p:spPr>
          <a:xfrm>
            <a:off x="2997204" y="2560327"/>
            <a:ext cx="4250756" cy="4947357"/>
          </a:xfrm>
          <a:prstGeom prst="rect">
            <a:avLst/>
          </a:prstGeom>
        </p:spPr>
        <p:txBody>
          <a:bodyPr lIns="91439" tIns="45719" rIns="91439" bIns="45719">
            <a:noAutofit/>
          </a:bodyPr>
          <a:lstStyle/>
          <a:p>
            <a:pPr/>
          </a:p>
        </p:txBody>
      </p:sp>
      <p:sp>
        <p:nvSpPr>
          <p:cNvPr id="33" name="Texte niveau 1…"/>
          <p:cNvSpPr txBox="1"/>
          <p:nvPr>
            <p:ph type="body" sz="quarter" idx="1" hasCustomPrompt="1"/>
          </p:nvPr>
        </p:nvSpPr>
        <p:spPr>
          <a:xfrm>
            <a:off x="393588" y="5100761"/>
            <a:ext cx="2876774" cy="2279019"/>
          </a:xfrm>
          <a:prstGeom prst="rect">
            <a:avLst/>
          </a:prstGeom>
        </p:spPr>
        <p:txBody>
          <a:bodyPr/>
          <a:lstStyle/>
          <a:p>
            <a:pPr/>
            <a:r>
              <a:t>Sous-titre de la diapositive</a:t>
            </a:r>
          </a:p>
          <a:p>
            <a:pPr lvl="1"/>
            <a:r>
              <a:t/>
            </a:r>
          </a:p>
          <a:p>
            <a:pPr lvl="2"/>
            <a:r>
              <a:t/>
            </a:r>
          </a:p>
          <a:p>
            <a:pPr lvl="3"/>
            <a:r>
              <a:t/>
            </a:r>
          </a:p>
          <a:p>
            <a:pPr lvl="4"/>
            <a:r>
              <a:t/>
            </a:r>
          </a:p>
        </p:txBody>
      </p:sp>
      <p:sp>
        <p:nvSpPr>
          <p:cNvPr id="34" name="Titre de diapositive"/>
          <p:cNvSpPr txBox="1"/>
          <p:nvPr>
            <p:ph type="title" hasCustomPrompt="1"/>
          </p:nvPr>
        </p:nvSpPr>
        <p:spPr>
          <a:xfrm>
            <a:off x="393588" y="2671464"/>
            <a:ext cx="2876774" cy="2472235"/>
          </a:xfrm>
          <a:prstGeom prst="rect">
            <a:avLst/>
          </a:prstGeom>
        </p:spPr>
        <p:txBody>
          <a:bodyPr/>
          <a:lstStyle>
            <a:lvl1pPr>
              <a:defRPr spc="-119" sz="6000"/>
            </a:lvl1pPr>
          </a:lstStyle>
          <a:p>
            <a:pPr/>
            <a:r>
              <a:t>Titre de diapositive</a:t>
            </a:r>
          </a:p>
        </p:txBody>
      </p:sp>
      <p:sp>
        <p:nvSpPr>
          <p:cNvPr id="35"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42" name="Texte niveau 1…"/>
          <p:cNvSpPr txBox="1"/>
          <p:nvPr>
            <p:ph type="body" sz="half" idx="1" hasCustomPrompt="1"/>
          </p:nvPr>
        </p:nvSpPr>
        <p:spPr>
          <a:xfrm>
            <a:off x="393588" y="3948620"/>
            <a:ext cx="6540724" cy="3434955"/>
          </a:xfrm>
          <a:prstGeom prst="rect">
            <a:avLst/>
          </a:prstGeom>
        </p:spPr>
        <p:txBody>
          <a:bodyPr/>
          <a:lstStyle>
            <a:lvl1pPr marL="381000" indent="-381000" defTabSz="1788115">
              <a:lnSpc>
                <a:spcPct val="90000"/>
              </a:lnSpc>
              <a:spcBef>
                <a:spcPts val="3300"/>
              </a:spcBef>
              <a:buSzPct val="123000"/>
              <a:buChar char="•"/>
              <a:defRPr b="0" sz="3000"/>
            </a:lvl1pPr>
            <a:lvl2pPr marL="762000" indent="-381000" defTabSz="1788115">
              <a:lnSpc>
                <a:spcPct val="90000"/>
              </a:lnSpc>
              <a:spcBef>
                <a:spcPts val="3300"/>
              </a:spcBef>
              <a:buSzPct val="123000"/>
              <a:buChar char="•"/>
              <a:defRPr b="0" sz="3000"/>
            </a:lvl2pPr>
            <a:lvl3pPr marL="1143000" indent="-381000" defTabSz="1788115">
              <a:lnSpc>
                <a:spcPct val="90000"/>
              </a:lnSpc>
              <a:spcBef>
                <a:spcPts val="3300"/>
              </a:spcBef>
              <a:buSzPct val="123000"/>
              <a:buChar char="•"/>
              <a:defRPr b="0" sz="3000"/>
            </a:lvl3pPr>
            <a:lvl4pPr marL="1524000" indent="-381000" defTabSz="1788115">
              <a:lnSpc>
                <a:spcPct val="90000"/>
              </a:lnSpc>
              <a:spcBef>
                <a:spcPts val="3300"/>
              </a:spcBef>
              <a:buSzPct val="123000"/>
              <a:buChar char="•"/>
              <a:defRPr b="0" sz="3000"/>
            </a:lvl4pPr>
            <a:lvl5pPr marL="1905000" indent="-381000" defTabSz="1788115">
              <a:lnSpc>
                <a:spcPct val="90000"/>
              </a:lnSpc>
              <a:spcBef>
                <a:spcPts val="3300"/>
              </a:spcBef>
              <a:buSzPct val="123000"/>
              <a:buChar char="•"/>
              <a:defRPr b="0" sz="3000"/>
            </a:lvl5pPr>
          </a:lstStyle>
          <a:p>
            <a:pPr/>
            <a:r>
              <a:t>Texte de puce de diapositive</a:t>
            </a:r>
          </a:p>
          <a:p>
            <a:pPr lvl="1"/>
            <a:r>
              <a:t/>
            </a:r>
          </a:p>
          <a:p>
            <a:pPr lvl="2"/>
            <a:r>
              <a:t/>
            </a:r>
          </a:p>
          <a:p>
            <a:pPr lvl="3"/>
            <a:r>
              <a:t/>
            </a:r>
          </a:p>
          <a:p>
            <a:pPr lvl="4"/>
            <a:r>
              <a:t/>
            </a:r>
          </a:p>
        </p:txBody>
      </p:sp>
      <p:sp>
        <p:nvSpPr>
          <p:cNvPr id="43" name="Sous-titre de la diapositive"/>
          <p:cNvSpPr txBox="1"/>
          <p:nvPr>
            <p:ph type="body" sz="quarter" idx="21" hasCustomPrompt="1"/>
          </p:nvPr>
        </p:nvSpPr>
        <p:spPr>
          <a:xfrm>
            <a:off x="393588" y="3077417"/>
            <a:ext cx="6540725" cy="378545"/>
          </a:xfrm>
          <a:prstGeom prst="rect">
            <a:avLst/>
          </a:prstGeom>
        </p:spPr>
        <p:txBody>
          <a:bodyPr/>
          <a:lstStyle>
            <a:lvl1pPr defTabSz="332951">
              <a:defRPr sz="2090"/>
            </a:lvl1pPr>
          </a:lstStyle>
          <a:p>
            <a:pPr/>
            <a:r>
              <a:t>Sous-titre de la diapositive</a:t>
            </a:r>
          </a:p>
        </p:txBody>
      </p:sp>
      <p:sp>
        <p:nvSpPr>
          <p:cNvPr id="44" name="Titre de diapositive"/>
          <p:cNvSpPr txBox="1"/>
          <p:nvPr>
            <p:ph type="title" hasCustomPrompt="1"/>
          </p:nvPr>
        </p:nvSpPr>
        <p:spPr>
          <a:xfrm>
            <a:off x="393588" y="2529317"/>
            <a:ext cx="6540724" cy="572493"/>
          </a:xfrm>
          <a:prstGeom prst="rect">
            <a:avLst/>
          </a:prstGeom>
        </p:spPr>
        <p:txBody>
          <a:bodyPr anchor="t"/>
          <a:lstStyle>
            <a:lvl1pPr>
              <a:defRPr spc="-119" sz="6000"/>
            </a:lvl1pPr>
          </a:lstStyle>
          <a:p>
            <a:pPr/>
            <a:r>
              <a:t>Titre de diapositive</a:t>
            </a:r>
          </a:p>
        </p:txBody>
      </p:sp>
      <p:sp>
        <p:nvSpPr>
          <p:cNvPr id="45"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52" name="Texte niveau 1…"/>
          <p:cNvSpPr txBox="1"/>
          <p:nvPr>
            <p:ph type="body" sz="half" idx="1" hasCustomPrompt="1"/>
          </p:nvPr>
        </p:nvSpPr>
        <p:spPr>
          <a:xfrm>
            <a:off x="393588" y="3948620"/>
            <a:ext cx="6540724" cy="3434955"/>
          </a:xfrm>
          <a:prstGeom prst="rect">
            <a:avLst/>
          </a:prstGeom>
        </p:spPr>
        <p:txBody>
          <a:bodyPr numCol="2" spcCol="332089"/>
          <a:lstStyle>
            <a:lvl1pPr marL="381000" indent="-381000" defTabSz="1788115">
              <a:lnSpc>
                <a:spcPct val="90000"/>
              </a:lnSpc>
              <a:spcBef>
                <a:spcPts val="3300"/>
              </a:spcBef>
              <a:buSzPct val="123000"/>
              <a:buChar char="•"/>
              <a:defRPr b="0" sz="3000"/>
            </a:lvl1pPr>
            <a:lvl2pPr marL="762000" indent="-381000" defTabSz="1788115">
              <a:lnSpc>
                <a:spcPct val="90000"/>
              </a:lnSpc>
              <a:spcBef>
                <a:spcPts val="3300"/>
              </a:spcBef>
              <a:buSzPct val="123000"/>
              <a:buChar char="•"/>
              <a:defRPr b="0" sz="3000"/>
            </a:lvl2pPr>
            <a:lvl3pPr marL="1143000" indent="-381000" defTabSz="1788115">
              <a:lnSpc>
                <a:spcPct val="90000"/>
              </a:lnSpc>
              <a:spcBef>
                <a:spcPts val="3300"/>
              </a:spcBef>
              <a:buSzPct val="123000"/>
              <a:buChar char="•"/>
              <a:defRPr b="0" sz="3000"/>
            </a:lvl3pPr>
            <a:lvl4pPr marL="1524000" indent="-381000" defTabSz="1788115">
              <a:lnSpc>
                <a:spcPct val="90000"/>
              </a:lnSpc>
              <a:spcBef>
                <a:spcPts val="3300"/>
              </a:spcBef>
              <a:buSzPct val="123000"/>
              <a:buChar char="•"/>
              <a:defRPr b="0" sz="3000"/>
            </a:lvl4pPr>
            <a:lvl5pPr marL="1905000" indent="-381000" defTabSz="1788115">
              <a:lnSpc>
                <a:spcPct val="90000"/>
              </a:lnSpc>
              <a:spcBef>
                <a:spcPts val="3300"/>
              </a:spcBef>
              <a:buSzPct val="123000"/>
              <a:buChar char="•"/>
              <a:defRPr b="0" sz="3000"/>
            </a:lvl5pPr>
          </a:lstStyle>
          <a:p>
            <a:pPr/>
            <a:r>
              <a:t>Texte de puce de diapositive</a:t>
            </a:r>
          </a:p>
          <a:p>
            <a:pPr lvl="1"/>
            <a:r>
              <a:t/>
            </a:r>
          </a:p>
          <a:p>
            <a:pPr lvl="2"/>
            <a:r>
              <a:t/>
            </a:r>
          </a:p>
          <a:p>
            <a:pPr lvl="3"/>
            <a:r>
              <a:t/>
            </a:r>
          </a:p>
          <a:p>
            <a:pPr lvl="4"/>
            <a:r>
              <a:t/>
            </a:r>
          </a:p>
        </p:txBody>
      </p:sp>
      <p:sp>
        <p:nvSpPr>
          <p:cNvPr id="53"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0" name="Bol de pappardelles avec du beurre persillé, des noisettes grillées et des copeaux de parmesan"/>
          <p:cNvSpPr/>
          <p:nvPr>
            <p:ph type="pic" sz="half" idx="21"/>
          </p:nvPr>
        </p:nvSpPr>
        <p:spPr>
          <a:xfrm>
            <a:off x="3477890" y="2617576"/>
            <a:ext cx="3633537" cy="4844716"/>
          </a:xfrm>
          <a:prstGeom prst="rect">
            <a:avLst/>
          </a:prstGeom>
        </p:spPr>
        <p:txBody>
          <a:bodyPr lIns="91439" tIns="45719" rIns="91439" bIns="45719">
            <a:noAutofit/>
          </a:bodyPr>
          <a:lstStyle/>
          <a:p>
            <a:pPr/>
          </a:p>
        </p:txBody>
      </p:sp>
      <p:sp>
        <p:nvSpPr>
          <p:cNvPr id="61" name="Titre de diapositive"/>
          <p:cNvSpPr txBox="1"/>
          <p:nvPr>
            <p:ph type="title" hasCustomPrompt="1"/>
          </p:nvPr>
        </p:nvSpPr>
        <p:spPr>
          <a:xfrm>
            <a:off x="393588" y="2531702"/>
            <a:ext cx="2876774" cy="572494"/>
          </a:xfrm>
          <a:prstGeom prst="rect">
            <a:avLst/>
          </a:prstGeom>
        </p:spPr>
        <p:txBody>
          <a:bodyPr anchor="t"/>
          <a:lstStyle>
            <a:lvl1pPr>
              <a:defRPr spc="-119" sz="6000"/>
            </a:lvl1pPr>
          </a:lstStyle>
          <a:p>
            <a:pPr/>
            <a:r>
              <a:t>Titre de diapositive</a:t>
            </a:r>
          </a:p>
        </p:txBody>
      </p:sp>
      <p:sp>
        <p:nvSpPr>
          <p:cNvPr id="62" name="Sous-titre de la diapositive"/>
          <p:cNvSpPr txBox="1"/>
          <p:nvPr>
            <p:ph type="body" sz="quarter" idx="22" hasCustomPrompt="1"/>
          </p:nvPr>
        </p:nvSpPr>
        <p:spPr>
          <a:xfrm>
            <a:off x="393588" y="3077417"/>
            <a:ext cx="2876774" cy="378545"/>
          </a:xfrm>
          <a:prstGeom prst="rect">
            <a:avLst/>
          </a:prstGeom>
        </p:spPr>
        <p:txBody>
          <a:bodyPr/>
          <a:lstStyle>
            <a:lvl1pPr defTabSz="272414">
              <a:defRPr sz="1710"/>
            </a:lvl1pPr>
          </a:lstStyle>
          <a:p>
            <a:pPr/>
            <a:r>
              <a:t>Sous-titre de la diapositive</a:t>
            </a:r>
          </a:p>
        </p:txBody>
      </p:sp>
      <p:sp>
        <p:nvSpPr>
          <p:cNvPr id="63" name="Texte niveau 1…"/>
          <p:cNvSpPr txBox="1"/>
          <p:nvPr>
            <p:ph type="body" sz="quarter" idx="1" hasCustomPrompt="1"/>
          </p:nvPr>
        </p:nvSpPr>
        <p:spPr>
          <a:xfrm>
            <a:off x="393588" y="4242246"/>
            <a:ext cx="2876774" cy="3151616"/>
          </a:xfrm>
          <a:prstGeom prst="rect">
            <a:avLst/>
          </a:prstGeom>
        </p:spPr>
        <p:txBody>
          <a:bodyPr/>
          <a:lstStyle>
            <a:lvl1pPr marL="381000" indent="-381000" defTabSz="1788115">
              <a:lnSpc>
                <a:spcPct val="90000"/>
              </a:lnSpc>
              <a:spcBef>
                <a:spcPts val="3300"/>
              </a:spcBef>
              <a:buSzPct val="123000"/>
              <a:buChar char="•"/>
              <a:defRPr b="0" sz="3000"/>
            </a:lvl1pPr>
            <a:lvl2pPr marL="762000" indent="-381000" defTabSz="1788115">
              <a:lnSpc>
                <a:spcPct val="90000"/>
              </a:lnSpc>
              <a:spcBef>
                <a:spcPts val="3300"/>
              </a:spcBef>
              <a:buSzPct val="123000"/>
              <a:buChar char="•"/>
              <a:defRPr b="0" sz="3000"/>
            </a:lvl2pPr>
            <a:lvl3pPr marL="1143000" indent="-381000" defTabSz="1788115">
              <a:lnSpc>
                <a:spcPct val="90000"/>
              </a:lnSpc>
              <a:spcBef>
                <a:spcPts val="3300"/>
              </a:spcBef>
              <a:buSzPct val="123000"/>
              <a:buChar char="•"/>
              <a:defRPr b="0" sz="3000"/>
            </a:lvl3pPr>
            <a:lvl4pPr marL="1524000" indent="-381000" defTabSz="1788115">
              <a:lnSpc>
                <a:spcPct val="90000"/>
              </a:lnSpc>
              <a:spcBef>
                <a:spcPts val="3300"/>
              </a:spcBef>
              <a:buSzPct val="123000"/>
              <a:buChar char="•"/>
              <a:defRPr b="0" sz="3000"/>
            </a:lvl4pPr>
            <a:lvl5pPr marL="1905000" indent="-381000" defTabSz="1788115">
              <a:lnSpc>
                <a:spcPct val="90000"/>
              </a:lnSpc>
              <a:spcBef>
                <a:spcPts val="3300"/>
              </a:spcBef>
              <a:buSzPct val="123000"/>
              <a:buChar char="•"/>
              <a:defRPr b="0" sz="3000"/>
            </a:lvl5pPr>
          </a:lstStyle>
          <a:p>
            <a:pPr/>
            <a:r>
              <a:t>Texte de puce de diapositive</a:t>
            </a:r>
          </a:p>
          <a:p>
            <a:pPr lvl="1"/>
            <a:r>
              <a:t/>
            </a:r>
          </a:p>
          <a:p>
            <a:pPr lvl="2"/>
            <a:r>
              <a:t/>
            </a:r>
          </a:p>
          <a:p>
            <a:pPr lvl="3"/>
            <a:r>
              <a:t/>
            </a:r>
          </a:p>
          <a:p>
            <a:pPr lvl="4"/>
            <a:r>
              <a:t/>
            </a:r>
          </a:p>
        </p:txBody>
      </p:sp>
      <p:sp>
        <p:nvSpPr>
          <p:cNvPr id="64"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Titre de section"/>
          <p:cNvSpPr txBox="1"/>
          <p:nvPr>
            <p:ph type="title" hasCustomPrompt="1"/>
          </p:nvPr>
        </p:nvSpPr>
        <p:spPr>
          <a:xfrm>
            <a:off x="393588" y="4098900"/>
            <a:ext cx="6540724" cy="1860600"/>
          </a:xfrm>
          <a:prstGeom prst="rect">
            <a:avLst/>
          </a:prstGeom>
        </p:spPr>
        <p:txBody>
          <a:bodyPr anchor="ctr"/>
          <a:lstStyle>
            <a:lvl1pPr>
              <a:defRPr b="0">
                <a:latin typeface="Helvetica Neue Medium"/>
                <a:ea typeface="Helvetica Neue Medium"/>
                <a:cs typeface="Helvetica Neue Medium"/>
                <a:sym typeface="Helvetica Neue Medium"/>
              </a:defRPr>
            </a:lvl1pPr>
          </a:lstStyle>
          <a:p>
            <a:pPr/>
            <a:r>
              <a:t>Titre de section</a:t>
            </a:r>
          </a:p>
        </p:txBody>
      </p:sp>
      <p:sp>
        <p:nvSpPr>
          <p:cNvPr id="72"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uniquement">
    <p:spTree>
      <p:nvGrpSpPr>
        <p:cNvPr id="1" name=""/>
        <p:cNvGrpSpPr/>
        <p:nvPr/>
      </p:nvGrpSpPr>
      <p:grpSpPr>
        <a:xfrm>
          <a:off x="0" y="0"/>
          <a:ext cx="0" cy="0"/>
          <a:chOff x="0" y="0"/>
          <a:chExt cx="0" cy="0"/>
        </a:xfrm>
      </p:grpSpPr>
      <p:sp>
        <p:nvSpPr>
          <p:cNvPr id="79" name="Titre de diapositive"/>
          <p:cNvSpPr txBox="1"/>
          <p:nvPr>
            <p:ph type="title" hasCustomPrompt="1"/>
          </p:nvPr>
        </p:nvSpPr>
        <p:spPr>
          <a:xfrm>
            <a:off x="393588" y="2529317"/>
            <a:ext cx="6540724" cy="572493"/>
          </a:xfrm>
          <a:prstGeom prst="rect">
            <a:avLst/>
          </a:prstGeom>
        </p:spPr>
        <p:txBody>
          <a:bodyPr anchor="t"/>
          <a:lstStyle>
            <a:lvl1pPr>
              <a:defRPr spc="-119" sz="6000"/>
            </a:lvl1pPr>
          </a:lstStyle>
          <a:p>
            <a:pPr/>
            <a:r>
              <a:t>Titre de diapositive</a:t>
            </a:r>
          </a:p>
        </p:txBody>
      </p:sp>
      <p:sp>
        <p:nvSpPr>
          <p:cNvPr id="80" name="Sous-titre de la diapositive"/>
          <p:cNvSpPr txBox="1"/>
          <p:nvPr>
            <p:ph type="body" sz="quarter" idx="21" hasCustomPrompt="1"/>
          </p:nvPr>
        </p:nvSpPr>
        <p:spPr>
          <a:xfrm>
            <a:off x="393588" y="3077417"/>
            <a:ext cx="6540725" cy="378545"/>
          </a:xfrm>
          <a:prstGeom prst="rect">
            <a:avLst/>
          </a:prstGeom>
        </p:spPr>
        <p:txBody>
          <a:bodyPr/>
          <a:lstStyle>
            <a:lvl1pPr defTabSz="332951">
              <a:defRPr sz="2090"/>
            </a:lvl1pPr>
          </a:lstStyle>
          <a:p>
            <a:pPr/>
            <a:r>
              <a:t>Sous-titre de la diapositive</a:t>
            </a:r>
          </a:p>
        </p:txBody>
      </p:sp>
      <p:sp>
        <p:nvSpPr>
          <p:cNvPr id="81"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 titre"/>
          <p:cNvSpPr txBox="1"/>
          <p:nvPr>
            <p:ph type="title" hasCustomPrompt="1"/>
          </p:nvPr>
        </p:nvSpPr>
        <p:spPr>
          <a:xfrm>
            <a:off x="393588" y="2531702"/>
            <a:ext cx="6540724" cy="572494"/>
          </a:xfrm>
          <a:prstGeom prst="rect">
            <a:avLst/>
          </a:prstGeom>
        </p:spPr>
        <p:txBody>
          <a:bodyPr anchor="t"/>
          <a:lstStyle>
            <a:lvl1pPr>
              <a:defRPr spc="-119" sz="6000"/>
            </a:lvl1pPr>
          </a:lstStyle>
          <a:p>
            <a:pPr/>
            <a:r>
              <a:t>Agenda - titre</a:t>
            </a:r>
          </a:p>
        </p:txBody>
      </p:sp>
      <p:sp>
        <p:nvSpPr>
          <p:cNvPr id="89" name="Agenda - sous-titre"/>
          <p:cNvSpPr txBox="1"/>
          <p:nvPr>
            <p:ph type="body" sz="quarter" idx="21" hasCustomPrompt="1"/>
          </p:nvPr>
        </p:nvSpPr>
        <p:spPr>
          <a:xfrm>
            <a:off x="393588" y="3075570"/>
            <a:ext cx="6540725" cy="378545"/>
          </a:xfrm>
          <a:prstGeom prst="rect">
            <a:avLst/>
          </a:prstGeom>
        </p:spPr>
        <p:txBody>
          <a:bodyPr/>
          <a:lstStyle>
            <a:lvl1pPr defTabSz="332951">
              <a:defRPr sz="2090"/>
            </a:lvl1pPr>
          </a:lstStyle>
          <a:p>
            <a:pPr/>
            <a:r>
              <a:t>Agenda - sous-titre</a:t>
            </a:r>
          </a:p>
        </p:txBody>
      </p:sp>
      <p:sp>
        <p:nvSpPr>
          <p:cNvPr id="90" name="Texte niveau 1…"/>
          <p:cNvSpPr txBox="1"/>
          <p:nvPr>
            <p:ph type="body" sz="half" idx="1" hasCustomPrompt="1"/>
          </p:nvPr>
        </p:nvSpPr>
        <p:spPr>
          <a:xfrm>
            <a:off x="393588" y="3948620"/>
            <a:ext cx="6540724" cy="3434955"/>
          </a:xfrm>
          <a:prstGeom prst="rect">
            <a:avLst/>
          </a:prstGeom>
        </p:spPr>
        <p:txBody>
          <a:bodyPr/>
          <a:lstStyle>
            <a:lvl1pPr defTabSz="1788115">
              <a:lnSpc>
                <a:spcPct val="90000"/>
              </a:lnSpc>
              <a:spcBef>
                <a:spcPts val="1300"/>
              </a:spcBef>
              <a:defRPr b="0" spc="-38"/>
            </a:lvl1pPr>
            <a:lvl2pPr defTabSz="1788115">
              <a:lnSpc>
                <a:spcPct val="90000"/>
              </a:lnSpc>
              <a:spcBef>
                <a:spcPts val="1300"/>
              </a:spcBef>
              <a:defRPr b="0" spc="-38"/>
            </a:lvl2pPr>
            <a:lvl3pPr defTabSz="1788115">
              <a:lnSpc>
                <a:spcPct val="90000"/>
              </a:lnSpc>
              <a:spcBef>
                <a:spcPts val="1300"/>
              </a:spcBef>
              <a:defRPr b="0" spc="-38"/>
            </a:lvl3pPr>
            <a:lvl4pPr defTabSz="1788115">
              <a:lnSpc>
                <a:spcPct val="90000"/>
              </a:lnSpc>
              <a:spcBef>
                <a:spcPts val="1300"/>
              </a:spcBef>
              <a:defRPr b="0" spc="-38"/>
            </a:lvl4pPr>
            <a:lvl5pPr defTabSz="1788115">
              <a:lnSpc>
                <a:spcPct val="90000"/>
              </a:lnSpc>
              <a:spcBef>
                <a:spcPts val="1300"/>
              </a:spcBef>
              <a:defRPr b="0" spc="-38"/>
            </a:lvl5pPr>
          </a:lstStyle>
          <a:p>
            <a:pPr/>
            <a:r>
              <a:t>Points à l’ordre du jour</a:t>
            </a:r>
          </a:p>
          <a:p>
            <a:pPr lvl="1"/>
            <a:r>
              <a:t/>
            </a:r>
          </a:p>
          <a:p>
            <a:pPr lvl="2"/>
            <a:r>
              <a:t/>
            </a:r>
          </a:p>
          <a:p>
            <a:pPr lvl="3"/>
            <a:r>
              <a:t/>
            </a:r>
          </a:p>
          <a:p>
            <a:pPr lvl="4"/>
            <a:r>
              <a:t/>
            </a:r>
          </a:p>
        </p:txBody>
      </p:sp>
      <p:sp>
        <p:nvSpPr>
          <p:cNvPr id="91" name="Numéro de diapositive"/>
          <p:cNvSpPr txBox="1"/>
          <p:nvPr>
            <p:ph type="sldNum" sz="quarter" idx="2"/>
          </p:nvPr>
        </p:nvSpPr>
        <p:spPr>
          <a:xfrm>
            <a:off x="3542332" y="7407808"/>
            <a:ext cx="239419" cy="23078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re de présentation"/>
          <p:cNvSpPr txBox="1"/>
          <p:nvPr>
            <p:ph type="title" hasCustomPrompt="1"/>
          </p:nvPr>
        </p:nvSpPr>
        <p:spPr>
          <a:xfrm>
            <a:off x="393588" y="3326035"/>
            <a:ext cx="6541432" cy="1860601"/>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b">
            <a:normAutofit fontScale="100000" lnSpcReduction="0"/>
          </a:bodyPr>
          <a:lstStyle/>
          <a:p>
            <a:pPr/>
            <a:r>
              <a:t>Titre de présentation</a:t>
            </a:r>
          </a:p>
        </p:txBody>
      </p:sp>
      <p:sp>
        <p:nvSpPr>
          <p:cNvPr id="3" name="Texte niveau 1…"/>
          <p:cNvSpPr txBox="1"/>
          <p:nvPr>
            <p:ph type="body" idx="1" hasCustomPrompt="1"/>
          </p:nvPr>
        </p:nvSpPr>
        <p:spPr>
          <a:xfrm>
            <a:off x="393588" y="5158010"/>
            <a:ext cx="6540724" cy="820648"/>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ormAutofit fontScale="100000" lnSpcReduction="0"/>
          </a:bodyPr>
          <a:lstStyle/>
          <a:p>
            <a:pPr/>
            <a:r>
              <a:t>Sous-titre de présentation</a:t>
            </a:r>
          </a:p>
          <a:p>
            <a:pPr lvl="1"/>
            <a:r>
              <a:t/>
            </a:r>
          </a:p>
          <a:p>
            <a:pPr lvl="2"/>
            <a:r>
              <a:t/>
            </a:r>
          </a:p>
          <a:p>
            <a:pPr lvl="3"/>
            <a:r>
              <a:t/>
            </a:r>
          </a:p>
          <a:p>
            <a:pPr lvl="4"/>
            <a:r>
              <a:t/>
            </a:r>
          </a:p>
        </p:txBody>
      </p:sp>
      <p:sp>
        <p:nvSpPr>
          <p:cNvPr id="4" name="Numéro de diapositive"/>
          <p:cNvSpPr txBox="1"/>
          <p:nvPr>
            <p:ph type="sldNum" sz="quarter" idx="2"/>
          </p:nvPr>
        </p:nvSpPr>
        <p:spPr>
          <a:xfrm>
            <a:off x="3544240" y="7407808"/>
            <a:ext cx="239420" cy="230783"/>
          </a:xfrm>
          <a:prstGeom prst="rect">
            <a:avLst/>
          </a:prstGeom>
          <a:ln w="3175">
            <a:miter lim="400000"/>
          </a:ln>
        </p:spPr>
        <p:txBody>
          <a:bodyPr wrap="none" lIns="28624" tIns="28624" rIns="28624" bIns="28624" anchor="b">
            <a:spAutoFit/>
          </a:bodyPr>
          <a:lstStyle>
            <a:lvl1pPr defTabSz="602456">
              <a:defRPr sz="12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1788115" rtl="0" latinLnBrk="0">
        <a:lnSpc>
          <a:spcPct val="80000"/>
        </a:lnSpc>
        <a:spcBef>
          <a:spcPts val="0"/>
        </a:spcBef>
        <a:spcAft>
          <a:spcPts val="0"/>
        </a:spcAft>
        <a:buClrTx/>
        <a:buSzTx/>
        <a:buFontTx/>
        <a:buNone/>
        <a:tabLst/>
        <a:defRPr b="1" baseline="0" cap="none" i="0" spc="-168" strike="noStrike" sz="8400" u="none">
          <a:solidFill>
            <a:srgbClr val="000000"/>
          </a:solidFill>
          <a:uFillTx/>
          <a:latin typeface="+mn-lt"/>
          <a:ea typeface="+mn-ea"/>
          <a:cs typeface="+mn-cs"/>
          <a:sym typeface="Helvetica Neue"/>
        </a:defRPr>
      </a:lvl1pPr>
      <a:lvl2pPr marL="0" marR="0" indent="457200" algn="l" defTabSz="1788115" rtl="0" latinLnBrk="0">
        <a:lnSpc>
          <a:spcPct val="80000"/>
        </a:lnSpc>
        <a:spcBef>
          <a:spcPts val="0"/>
        </a:spcBef>
        <a:spcAft>
          <a:spcPts val="0"/>
        </a:spcAft>
        <a:buClrTx/>
        <a:buSzTx/>
        <a:buFontTx/>
        <a:buNone/>
        <a:tabLst/>
        <a:defRPr b="1" baseline="0" cap="none" i="0" spc="-168" strike="noStrike" sz="8400" u="none">
          <a:solidFill>
            <a:srgbClr val="000000"/>
          </a:solidFill>
          <a:uFillTx/>
          <a:latin typeface="+mn-lt"/>
          <a:ea typeface="+mn-ea"/>
          <a:cs typeface="+mn-cs"/>
          <a:sym typeface="Helvetica Neue"/>
        </a:defRPr>
      </a:lvl2pPr>
      <a:lvl3pPr marL="0" marR="0" indent="914400" algn="l" defTabSz="1788115" rtl="0" latinLnBrk="0">
        <a:lnSpc>
          <a:spcPct val="80000"/>
        </a:lnSpc>
        <a:spcBef>
          <a:spcPts val="0"/>
        </a:spcBef>
        <a:spcAft>
          <a:spcPts val="0"/>
        </a:spcAft>
        <a:buClrTx/>
        <a:buSzTx/>
        <a:buFontTx/>
        <a:buNone/>
        <a:tabLst/>
        <a:defRPr b="1" baseline="0" cap="none" i="0" spc="-168" strike="noStrike" sz="8400" u="none">
          <a:solidFill>
            <a:srgbClr val="000000"/>
          </a:solidFill>
          <a:uFillTx/>
          <a:latin typeface="+mn-lt"/>
          <a:ea typeface="+mn-ea"/>
          <a:cs typeface="+mn-cs"/>
          <a:sym typeface="Helvetica Neue"/>
        </a:defRPr>
      </a:lvl3pPr>
      <a:lvl4pPr marL="0" marR="0" indent="1371600" algn="l" defTabSz="1788115" rtl="0" latinLnBrk="0">
        <a:lnSpc>
          <a:spcPct val="80000"/>
        </a:lnSpc>
        <a:spcBef>
          <a:spcPts val="0"/>
        </a:spcBef>
        <a:spcAft>
          <a:spcPts val="0"/>
        </a:spcAft>
        <a:buClrTx/>
        <a:buSzTx/>
        <a:buFontTx/>
        <a:buNone/>
        <a:tabLst/>
        <a:defRPr b="1" baseline="0" cap="none" i="0" spc="-168" strike="noStrike" sz="8400" u="none">
          <a:solidFill>
            <a:srgbClr val="000000"/>
          </a:solidFill>
          <a:uFillTx/>
          <a:latin typeface="+mn-lt"/>
          <a:ea typeface="+mn-ea"/>
          <a:cs typeface="+mn-cs"/>
          <a:sym typeface="Helvetica Neue"/>
        </a:defRPr>
      </a:lvl4pPr>
      <a:lvl5pPr marL="0" marR="0" indent="1828800" algn="l" defTabSz="1788115" rtl="0" latinLnBrk="0">
        <a:lnSpc>
          <a:spcPct val="80000"/>
        </a:lnSpc>
        <a:spcBef>
          <a:spcPts val="0"/>
        </a:spcBef>
        <a:spcAft>
          <a:spcPts val="0"/>
        </a:spcAft>
        <a:buClrTx/>
        <a:buSzTx/>
        <a:buFontTx/>
        <a:buNone/>
        <a:tabLst/>
        <a:defRPr b="1" baseline="0" cap="none" i="0" spc="-168" strike="noStrike" sz="8400" u="none">
          <a:solidFill>
            <a:srgbClr val="000000"/>
          </a:solidFill>
          <a:uFillTx/>
          <a:latin typeface="+mn-lt"/>
          <a:ea typeface="+mn-ea"/>
          <a:cs typeface="+mn-cs"/>
          <a:sym typeface="Helvetica Neue"/>
        </a:defRPr>
      </a:lvl5pPr>
      <a:lvl6pPr marL="0" marR="0" indent="2286000" algn="l" defTabSz="1788115" rtl="0" latinLnBrk="0">
        <a:lnSpc>
          <a:spcPct val="80000"/>
        </a:lnSpc>
        <a:spcBef>
          <a:spcPts val="0"/>
        </a:spcBef>
        <a:spcAft>
          <a:spcPts val="0"/>
        </a:spcAft>
        <a:buClrTx/>
        <a:buSzTx/>
        <a:buFontTx/>
        <a:buNone/>
        <a:tabLst/>
        <a:defRPr b="1" baseline="0" cap="none" i="0" spc="-168" strike="noStrike" sz="8400" u="none">
          <a:solidFill>
            <a:srgbClr val="000000"/>
          </a:solidFill>
          <a:uFillTx/>
          <a:latin typeface="+mn-lt"/>
          <a:ea typeface="+mn-ea"/>
          <a:cs typeface="+mn-cs"/>
          <a:sym typeface="Helvetica Neue"/>
        </a:defRPr>
      </a:lvl6pPr>
      <a:lvl7pPr marL="0" marR="0" indent="2743200" algn="l" defTabSz="1788115" rtl="0" latinLnBrk="0">
        <a:lnSpc>
          <a:spcPct val="80000"/>
        </a:lnSpc>
        <a:spcBef>
          <a:spcPts val="0"/>
        </a:spcBef>
        <a:spcAft>
          <a:spcPts val="0"/>
        </a:spcAft>
        <a:buClrTx/>
        <a:buSzTx/>
        <a:buFontTx/>
        <a:buNone/>
        <a:tabLst/>
        <a:defRPr b="1" baseline="0" cap="none" i="0" spc="-168" strike="noStrike" sz="8400" u="none">
          <a:solidFill>
            <a:srgbClr val="000000"/>
          </a:solidFill>
          <a:uFillTx/>
          <a:latin typeface="+mn-lt"/>
          <a:ea typeface="+mn-ea"/>
          <a:cs typeface="+mn-cs"/>
          <a:sym typeface="Helvetica Neue"/>
        </a:defRPr>
      </a:lvl7pPr>
      <a:lvl8pPr marL="0" marR="0" indent="3200400" algn="l" defTabSz="1788115" rtl="0" latinLnBrk="0">
        <a:lnSpc>
          <a:spcPct val="80000"/>
        </a:lnSpc>
        <a:spcBef>
          <a:spcPts val="0"/>
        </a:spcBef>
        <a:spcAft>
          <a:spcPts val="0"/>
        </a:spcAft>
        <a:buClrTx/>
        <a:buSzTx/>
        <a:buFontTx/>
        <a:buNone/>
        <a:tabLst/>
        <a:defRPr b="1" baseline="0" cap="none" i="0" spc="-168" strike="noStrike" sz="8400" u="none">
          <a:solidFill>
            <a:srgbClr val="000000"/>
          </a:solidFill>
          <a:uFillTx/>
          <a:latin typeface="+mn-lt"/>
          <a:ea typeface="+mn-ea"/>
          <a:cs typeface="+mn-cs"/>
          <a:sym typeface="Helvetica Neue"/>
        </a:defRPr>
      </a:lvl8pPr>
      <a:lvl9pPr marL="0" marR="0" indent="3657600" algn="l" defTabSz="1788115" rtl="0" latinLnBrk="0">
        <a:lnSpc>
          <a:spcPct val="80000"/>
        </a:lnSpc>
        <a:spcBef>
          <a:spcPts val="0"/>
        </a:spcBef>
        <a:spcAft>
          <a:spcPts val="0"/>
        </a:spcAft>
        <a:buClrTx/>
        <a:buSzTx/>
        <a:buFontTx/>
        <a:buNone/>
        <a:tabLst/>
        <a:defRPr b="1" baseline="0" cap="none" i="0" spc="-168" strike="noStrike" sz="8400" u="none">
          <a:solidFill>
            <a:srgbClr val="000000"/>
          </a:solidFill>
          <a:uFillTx/>
          <a:latin typeface="+mn-lt"/>
          <a:ea typeface="+mn-ea"/>
          <a:cs typeface="+mn-cs"/>
          <a:sym typeface="Helvetica Neue"/>
        </a:defRPr>
      </a:lvl9pPr>
    </p:titleStyle>
    <p:bodyStyle>
      <a:lvl1pPr marL="0" marR="0" indent="0" algn="l" defTabSz="605366"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1pPr>
      <a:lvl2pPr marL="0" marR="0" indent="457200" algn="l" defTabSz="605366"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2pPr>
      <a:lvl3pPr marL="0" marR="0" indent="914400" algn="l" defTabSz="605366"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3pPr>
      <a:lvl4pPr marL="0" marR="0" indent="1371600" algn="l" defTabSz="605366"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4pPr>
      <a:lvl5pPr marL="0" marR="0" indent="1828800" algn="l" defTabSz="605366"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5pPr>
      <a:lvl6pPr marL="0" marR="0" indent="2286000" algn="l" defTabSz="605366"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6pPr>
      <a:lvl7pPr marL="0" marR="0" indent="2743200" algn="l" defTabSz="605366"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7pPr>
      <a:lvl8pPr marL="0" marR="0" indent="3200400" algn="l" defTabSz="605366"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8pPr>
      <a:lvl9pPr marL="0" marR="0" indent="3657600" algn="l" defTabSz="605366" rtl="0" latinLnBrk="0">
        <a:lnSpc>
          <a:spcPct val="100000"/>
        </a:lnSpc>
        <a:spcBef>
          <a:spcPts val="0"/>
        </a:spcBef>
        <a:spcAft>
          <a:spcPts val="0"/>
        </a:spcAft>
        <a:buClrTx/>
        <a:buSzTx/>
        <a:buFontTx/>
        <a:buNone/>
        <a:tabLst/>
        <a:defRPr b="1" baseline="0" cap="none" i="0" spc="0" strike="noStrike" sz="3800" u="none">
          <a:solidFill>
            <a:srgbClr val="000000"/>
          </a:solidFill>
          <a:uFillTx/>
          <a:latin typeface="+mn-lt"/>
          <a:ea typeface="+mn-ea"/>
          <a:cs typeface="+mn-cs"/>
          <a:sym typeface="Helvetica Neue"/>
        </a:defRPr>
      </a:lvl9pPr>
    </p:bodyStyle>
    <p:otherStyle>
      <a:lvl1pPr marL="0" marR="0" indent="0" algn="ctr" defTabSz="602456"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1pPr>
      <a:lvl2pPr marL="0" marR="0" indent="457200" algn="ctr" defTabSz="602456"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2pPr>
      <a:lvl3pPr marL="0" marR="0" indent="914400" algn="ctr" defTabSz="602456"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3pPr>
      <a:lvl4pPr marL="0" marR="0" indent="1371600" algn="ctr" defTabSz="602456"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4pPr>
      <a:lvl5pPr marL="0" marR="0" indent="1828800" algn="ctr" defTabSz="602456"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5pPr>
      <a:lvl6pPr marL="0" marR="0" indent="2286000" algn="ctr" defTabSz="602456"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6pPr>
      <a:lvl7pPr marL="0" marR="0" indent="2743200" algn="ctr" defTabSz="602456"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7pPr>
      <a:lvl8pPr marL="0" marR="0" indent="3200400" algn="ctr" defTabSz="602456"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8pPr>
      <a:lvl9pPr marL="0" marR="0" indent="3657600" algn="ctr" defTabSz="602456"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s://www.sciencepresse.qc.ca/sites/default/files/inline-files/Reconnaitre%20un%20site%20fiable_0.pdf"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parlonssciences.ca/ressources-pedagogiques/documents-dinformation/les-virus"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Rectangle"/>
          <p:cNvSpPr/>
          <p:nvPr/>
        </p:nvSpPr>
        <p:spPr>
          <a:xfrm>
            <a:off x="-74234" y="450231"/>
            <a:ext cx="7476367" cy="1401814"/>
          </a:xfrm>
          <a:prstGeom prst="rect">
            <a:avLst/>
          </a:prstGeom>
          <a:solidFill>
            <a:srgbClr val="233B6C"/>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52" name="CAHIER DE L’ÉLÈVE…"/>
          <p:cNvSpPr txBox="1"/>
          <p:nvPr/>
        </p:nvSpPr>
        <p:spPr>
          <a:xfrm>
            <a:off x="286055" y="803338"/>
            <a:ext cx="6755791" cy="923645"/>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l" defTabSz="457200">
              <a:lnSpc>
                <a:spcPct val="90000"/>
              </a:lnSpc>
              <a:defRPr sz="3700">
                <a:solidFill>
                  <a:srgbClr val="FFFFFF"/>
                </a:solidFill>
                <a:latin typeface="Gilroy ExtraBold"/>
                <a:ea typeface="Gilroy ExtraBold"/>
                <a:cs typeface="Gilroy ExtraBold"/>
                <a:sym typeface="Gilroy ExtraBold"/>
              </a:defRPr>
            </a:pPr>
            <a:r>
              <a:t>CAHIER DE L’ÉLÈVE</a:t>
            </a:r>
          </a:p>
          <a:p>
            <a:pPr algn="l" defTabSz="457200">
              <a:lnSpc>
                <a:spcPct val="90000"/>
              </a:lnSpc>
              <a:defRPr cap="all" sz="1300">
                <a:solidFill>
                  <a:srgbClr val="FFFFFF"/>
                </a:solidFill>
                <a:latin typeface="Gilroy Light"/>
                <a:ea typeface="Gilroy Light"/>
                <a:cs typeface="Gilroy Light"/>
                <a:sym typeface="Gilroy Light"/>
              </a:defRPr>
            </a:pPr>
            <a:r>
              <a:rPr sz="1200"/>
              <a:t>Pour aller plus loin après </a:t>
            </a:r>
            <a:endParaRPr sz="1200"/>
          </a:p>
          <a:p>
            <a:pPr algn="l" defTabSz="457200">
              <a:lnSpc>
                <a:spcPct val="90000"/>
              </a:lnSpc>
              <a:defRPr cap="all" sz="1300">
                <a:solidFill>
                  <a:srgbClr val="FFFFFF"/>
                </a:solidFill>
                <a:latin typeface="Gilroy Light"/>
                <a:ea typeface="Gilroy Light"/>
                <a:cs typeface="Gilroy Light"/>
                <a:sym typeface="Gilroy Light"/>
              </a:defRPr>
            </a:pPr>
            <a:r>
              <a:rPr sz="1200"/>
              <a:t>la conférence interactive  </a:t>
            </a:r>
            <a:r>
              <a:rPr sz="1200">
                <a:latin typeface="Gilroy ExtraBold"/>
                <a:ea typeface="Gilroy ExtraBold"/>
                <a:cs typeface="Gilroy ExtraBold"/>
                <a:sym typeface="Gilroy ExtraBold"/>
              </a:rPr>
              <a:t>« La piqûre des vaccins »</a:t>
            </a:r>
            <a:r>
              <a:t> </a:t>
            </a:r>
          </a:p>
        </p:txBody>
      </p:sp>
      <p:sp>
        <p:nvSpPr>
          <p:cNvPr id="153" name="Pour que tu sois en mesure de rédiger une affiche, un dépliant ou une vidéo contenant des informations scientifiques valides et qui saura capter l’attention de ton public cible, voilà quelques activités à faire avec tes collègues de classe!"/>
          <p:cNvSpPr txBox="1"/>
          <p:nvPr/>
        </p:nvSpPr>
        <p:spPr>
          <a:xfrm>
            <a:off x="319140" y="1909148"/>
            <a:ext cx="6689619" cy="595222"/>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defRPr sz="1200">
                <a:solidFill>
                  <a:srgbClr val="233B6C"/>
                </a:solidFill>
                <a:latin typeface="Gilroy Light"/>
                <a:ea typeface="Gilroy Light"/>
                <a:cs typeface="Gilroy Light"/>
                <a:sym typeface="Gilroy Light"/>
              </a:defRPr>
            </a:pPr>
            <a:r>
              <a:t>Pour que tu sois en mesure de rédiger une affiche, un dépliant ou une vidéo contenant des </a:t>
            </a:r>
            <a:r>
              <a:rPr>
                <a:latin typeface="Gilroy ExtraBold"/>
                <a:ea typeface="Gilroy ExtraBold"/>
                <a:cs typeface="Gilroy ExtraBold"/>
                <a:sym typeface="Gilroy ExtraBold"/>
              </a:rPr>
              <a:t>informations scientifiques valides</a:t>
            </a:r>
            <a:r>
              <a:t> et qui saura </a:t>
            </a:r>
            <a:r>
              <a:rPr>
                <a:latin typeface="Gilroy ExtraBold"/>
                <a:ea typeface="Gilroy ExtraBold"/>
                <a:cs typeface="Gilroy ExtraBold"/>
                <a:sym typeface="Gilroy ExtraBold"/>
              </a:rPr>
              <a:t>capter l’attention de ton public</a:t>
            </a:r>
            <a:r>
              <a:t> cible, voilà quelques activités à faire avec tes collègues de classe!</a:t>
            </a:r>
          </a:p>
        </p:txBody>
      </p:sp>
      <p:sp>
        <p:nvSpPr>
          <p:cNvPr id="154" name="NOM:                                                                DATE:                                                           GROUPE:"/>
          <p:cNvSpPr txBox="1"/>
          <p:nvPr/>
        </p:nvSpPr>
        <p:spPr>
          <a:xfrm>
            <a:off x="300491" y="204305"/>
            <a:ext cx="6879318" cy="2350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lvl1pPr algn="l" defTabSz="457200">
              <a:lnSpc>
                <a:spcPct val="130000"/>
              </a:lnSpc>
              <a:spcBef>
                <a:spcPts val="500"/>
              </a:spcBef>
              <a:defRPr sz="1200">
                <a:solidFill>
                  <a:srgbClr val="1A3B70"/>
                </a:solidFill>
                <a:latin typeface="Gilroy Light"/>
                <a:ea typeface="Gilroy Light"/>
                <a:cs typeface="Gilroy Light"/>
                <a:sym typeface="Gilroy Light"/>
              </a:defRPr>
            </a:lvl1pPr>
          </a:lstStyle>
          <a:p>
            <a:pPr/>
            <a:r>
              <a:t>NOM:                                                                DATE:                                                           GROUPE:</a:t>
            </a:r>
          </a:p>
        </p:txBody>
      </p:sp>
      <p:pic>
        <p:nvPicPr>
          <p:cNvPr id="155" name="La piquredesvaccins-LOGO.png" descr="La piquredesvaccins-LOGO.png"/>
          <p:cNvPicPr>
            <a:picLocks noChangeAspect="1"/>
          </p:cNvPicPr>
          <p:nvPr/>
        </p:nvPicPr>
        <p:blipFill>
          <a:blip r:embed="rId2">
            <a:extLst/>
          </a:blip>
          <a:stretch>
            <a:fillRect/>
          </a:stretch>
        </p:blipFill>
        <p:spPr>
          <a:xfrm>
            <a:off x="3082048" y="9095930"/>
            <a:ext cx="1163803" cy="922121"/>
          </a:xfrm>
          <a:prstGeom prst="rect">
            <a:avLst/>
          </a:prstGeom>
          <a:ln w="3175">
            <a:miter lim="400000"/>
          </a:ln>
        </p:spPr>
      </p:pic>
      <p:sp>
        <p:nvSpPr>
          <p:cNvPr id="156" name="Psst !…"/>
          <p:cNvSpPr txBox="1"/>
          <p:nvPr/>
        </p:nvSpPr>
        <p:spPr>
          <a:xfrm>
            <a:off x="319140" y="2609196"/>
            <a:ext cx="6689619" cy="8065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defRPr cap="all" sz="2500">
                <a:solidFill>
                  <a:srgbClr val="D9E120"/>
                </a:solidFill>
                <a:latin typeface="Gilroy Light"/>
                <a:ea typeface="Gilroy Light"/>
                <a:cs typeface="Gilroy Light"/>
                <a:sym typeface="Gilroy Light"/>
              </a:defRPr>
            </a:pPr>
            <a:r>
              <a:rPr>
                <a:latin typeface="Gilroy ExtraBold"/>
                <a:ea typeface="Gilroy ExtraBold"/>
                <a:cs typeface="Gilroy ExtraBold"/>
                <a:sym typeface="Gilroy ExtraBold"/>
              </a:rPr>
              <a:t>Psst ! </a:t>
            </a:r>
            <a:endParaRPr sz="1800">
              <a:latin typeface="Gilroy ExtraBold"/>
              <a:ea typeface="Gilroy ExtraBold"/>
              <a:cs typeface="Gilroy ExtraBold"/>
              <a:sym typeface="Gilroy ExtraBold"/>
            </a:endParaRPr>
          </a:p>
          <a:p>
            <a:pPr algn="just" defTabSz="457200">
              <a:defRPr cap="all" sz="1200">
                <a:solidFill>
                  <a:srgbClr val="D9E120"/>
                </a:solidFill>
                <a:latin typeface="Gilroy ExtraBold"/>
                <a:ea typeface="Gilroy ExtraBold"/>
                <a:cs typeface="Gilroy ExtraBold"/>
                <a:sym typeface="Gilroy ExtraBold"/>
              </a:defRPr>
            </a:pPr>
            <a:r>
              <a:t>Pour en apprendre plus sur la validité d'une source, tu peux consulter le site de </a:t>
            </a:r>
          </a:p>
          <a:p>
            <a:pPr algn="just" defTabSz="457200">
              <a:defRPr cap="all" sz="1200">
                <a:solidFill>
                  <a:srgbClr val="D9E120"/>
                </a:solidFill>
                <a:latin typeface="Gilroy ExtraBold"/>
                <a:ea typeface="Gilroy ExtraBold"/>
                <a:cs typeface="Gilroy ExtraBold"/>
                <a:sym typeface="Gilroy ExtraBold"/>
              </a:defRPr>
            </a:pPr>
            <a:r>
              <a:t>l'Agence science-presse et cette fiche pédagogique super fiable.</a:t>
            </a:r>
          </a:p>
        </p:txBody>
      </p:sp>
      <p:sp>
        <p:nvSpPr>
          <p:cNvPr id="157" name="https://www.sciencepresse.qc.ca/sites/default/files/inline-files/Reconnaitre%20un%20site%20fiable_0.pdf"/>
          <p:cNvSpPr txBox="1"/>
          <p:nvPr/>
        </p:nvSpPr>
        <p:spPr>
          <a:xfrm>
            <a:off x="319140" y="3432227"/>
            <a:ext cx="6689619" cy="3874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defTabSz="457200">
              <a:defRPr sz="1100">
                <a:solidFill>
                  <a:srgbClr val="233B6C"/>
                </a:solidFill>
                <a:latin typeface="Gilroy Light"/>
                <a:ea typeface="Gilroy Light"/>
                <a:cs typeface="Gilroy Light"/>
                <a:sym typeface="Gilroy Light"/>
              </a:defRPr>
            </a:pPr>
            <a:r>
              <a:rPr u="sng">
                <a:solidFill>
                  <a:srgbClr val="233B6D"/>
                </a:solidFill>
                <a:uFill>
                  <a:solidFill>
                    <a:srgbClr val="0563C1"/>
                  </a:solidFill>
                </a:uFill>
                <a:hlinkClick r:id="rId3" invalidUrl="" action="" tgtFrame="" tooltip="" history="1" highlightClick="0" endSnd="0"/>
              </a:rPr>
              <a:t>https://www.sciencepresse.qc.ca/sites/default/files/inline-files/Reconnaitre%20un%20site%20fiable_0.pdf</a:t>
            </a:r>
            <a:r>
              <a:rPr>
                <a:solidFill>
                  <a:srgbClr val="000000"/>
                </a:solidFill>
              </a:rPr>
              <a:t> </a:t>
            </a:r>
          </a:p>
        </p:txBody>
      </p:sp>
      <p:sp>
        <p:nvSpPr>
          <p:cNvPr id="158" name="Prends le temps de te rappeler certains éléments présentés lors de la conférence interactive…"/>
          <p:cNvSpPr txBox="1"/>
          <p:nvPr/>
        </p:nvSpPr>
        <p:spPr>
          <a:xfrm>
            <a:off x="318721" y="4203272"/>
            <a:ext cx="6690458" cy="1505051"/>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defRPr sz="1100">
                <a:solidFill>
                  <a:srgbClr val="233B6C"/>
                </a:solidFill>
                <a:latin typeface="Gilroy Light"/>
                <a:ea typeface="Gilroy Light"/>
                <a:cs typeface="Gilroy Light"/>
                <a:sym typeface="Gilroy Light"/>
              </a:defRPr>
            </a:pPr>
            <a:r>
              <a:t>Prends le temps de te rappeler certains éléments présentés lors de la conférence interactive </a:t>
            </a:r>
          </a:p>
          <a:p>
            <a:pPr algn="just" defTabSz="457200">
              <a:defRPr cap="all" sz="1100">
                <a:solidFill>
                  <a:srgbClr val="233B6C"/>
                </a:solidFill>
                <a:latin typeface="Gilroy Light"/>
                <a:ea typeface="Gilroy Light"/>
                <a:cs typeface="Gilroy Light"/>
                <a:sym typeface="Gilroy Light"/>
              </a:defRPr>
            </a:pPr>
            <a:r>
              <a:t>« </a:t>
            </a:r>
            <a:r>
              <a:t>La Piqûre des vaccins</a:t>
            </a:r>
            <a:r>
              <a:t> ».</a:t>
            </a:r>
          </a:p>
          <a:p>
            <a:pPr algn="just" defTabSz="457200">
              <a:defRPr cap="all" sz="1100">
                <a:solidFill>
                  <a:srgbClr val="233B6C"/>
                </a:solidFill>
                <a:latin typeface="Gilroy Light"/>
                <a:ea typeface="Gilroy Light"/>
                <a:cs typeface="Gilroy Light"/>
                <a:sym typeface="Gilroy Light"/>
              </a:defRPr>
            </a:pPr>
          </a:p>
          <a:p>
            <a:pPr algn="just" defTabSz="457200">
              <a:defRPr cap="all" sz="1800">
                <a:solidFill>
                  <a:srgbClr val="233B6C"/>
                </a:solidFill>
                <a:latin typeface="Gilroy ExtraBold"/>
                <a:ea typeface="Gilroy ExtraBold"/>
                <a:cs typeface="Gilroy ExtraBold"/>
                <a:sym typeface="Gilroy ExtraBold"/>
              </a:defRPr>
            </a:pPr>
            <a:r>
              <a:t>Avant la conférence, tu as répondu à 3 questions:</a:t>
            </a:r>
          </a:p>
          <a:p>
            <a:pPr algn="just" defTabSz="457200">
              <a:defRPr sz="1100">
                <a:solidFill>
                  <a:srgbClr val="233B6C"/>
                </a:solidFill>
                <a:latin typeface="Gilroy Light"/>
                <a:ea typeface="Gilroy Light"/>
                <a:cs typeface="Gilroy Light"/>
                <a:sym typeface="Gilroy Light"/>
              </a:defRPr>
            </a:pPr>
            <a:r>
              <a:t>Que penses-tu des vaccins? Que sais-tu des risques des vaccins? Que sais-tu des bénéfices de cette technologie?</a:t>
            </a:r>
          </a:p>
          <a:p>
            <a:pPr algn="just" defTabSz="457200">
              <a:defRPr sz="1100">
                <a:solidFill>
                  <a:srgbClr val="233B6C"/>
                </a:solidFill>
                <a:latin typeface="Gilroy Light"/>
                <a:ea typeface="Gilroy Light"/>
                <a:cs typeface="Gilroy Light"/>
                <a:sym typeface="Gilroy Light"/>
              </a:defRPr>
            </a:pPr>
            <a:r>
              <a:t>Maintenant après la conférence, en quelques mots, que retiens-tu en lien avec ces trois questions? </a:t>
            </a:r>
          </a:p>
          <a:p>
            <a:pPr algn="just" defTabSz="457200">
              <a:defRPr sz="1100">
                <a:solidFill>
                  <a:srgbClr val="233B6C"/>
                </a:solidFill>
                <a:latin typeface="Gilroy Light"/>
                <a:ea typeface="Gilroy Light"/>
                <a:cs typeface="Gilroy Light"/>
                <a:sym typeface="Gilroy Light"/>
              </a:defRPr>
            </a:pPr>
            <a:r>
              <a:t>Est-ce que ton point de vue initial a changé?</a:t>
            </a:r>
          </a:p>
        </p:txBody>
      </p:sp>
      <p:sp>
        <p:nvSpPr>
          <p:cNvPr id="159" name="La conférence t’as permis notamment d’en apprendre plus sur “l’action des vaccins”. Tu as aussi pu constater que depuis la variolisation du Dr Edward Jenner jusqu’à la présente campagne de développement de vaccins pour la COVID-19, on en a fait du chemin"/>
          <p:cNvSpPr txBox="1"/>
          <p:nvPr/>
        </p:nvSpPr>
        <p:spPr>
          <a:xfrm>
            <a:off x="319140" y="8377683"/>
            <a:ext cx="6689619" cy="971651"/>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defRPr sz="1000">
                <a:solidFill>
                  <a:srgbClr val="233B6C"/>
                </a:solidFill>
                <a:latin typeface="Gilroy Light"/>
                <a:ea typeface="Gilroy Light"/>
                <a:cs typeface="Gilroy Light"/>
                <a:sym typeface="Gilroy Light"/>
              </a:defRPr>
            </a:pPr>
            <a:r>
              <a:t>La conférence t’as permis notamment d’en apprendre plus sur “l’action des vaccins”. Tu as aussi pu constater que depuis la variolisation du Dr Edward Jenner jusqu’à la présente campagne de développement de vaccins pour la COVID-19, on en a fait du chemin grâce à cette méthode scientifique! Prenons le temps de revenir sur quelques informations importantes sur les vaccins qui pourront te servir dans la rédaction de ton texte informatif.</a:t>
            </a:r>
          </a:p>
          <a:p>
            <a:pPr algn="just" defTabSz="457200">
              <a:defRPr sz="1000">
                <a:solidFill>
                  <a:srgbClr val="233B6C"/>
                </a:solidFill>
                <a:latin typeface="Gilroy Light"/>
                <a:ea typeface="Gilroy Light"/>
                <a:cs typeface="Gilroy Light"/>
                <a:sym typeface="Gilroy Light"/>
              </a:defRPr>
            </a:pPr>
            <a:endParaRPr sz="1200"/>
          </a:p>
        </p:txBody>
      </p:sp>
      <p:sp>
        <p:nvSpPr>
          <p:cNvPr id="160" name="Rectangle"/>
          <p:cNvSpPr/>
          <p:nvPr/>
        </p:nvSpPr>
        <p:spPr>
          <a:xfrm>
            <a:off x="345554" y="552569"/>
            <a:ext cx="4017046" cy="235050"/>
          </a:xfrm>
          <a:prstGeom prst="rect">
            <a:avLst/>
          </a:prstGeom>
          <a:solidFill>
            <a:srgbClr val="D9E120"/>
          </a:solidFill>
          <a:ln w="3175">
            <a:miter lim="400000"/>
          </a:ln>
        </p:spPr>
        <p:txBody>
          <a:bodyPr lIns="28624" tIns="28624" rIns="28624" bIns="28624" anchor="ctr"/>
          <a:lstStyle/>
          <a:p>
            <a:pPr defTabSz="602456">
              <a:defRPr sz="2400">
                <a:solidFill>
                  <a:srgbClr val="FFFFFF"/>
                </a:solidFill>
                <a:latin typeface="Helvetica Neue Medium"/>
                <a:ea typeface="Helvetica Neue Medium"/>
                <a:cs typeface="Helvetica Neue Medium"/>
                <a:sym typeface="Helvetica Neue Medium"/>
              </a:defRPr>
            </a:pPr>
          </a:p>
        </p:txBody>
      </p:sp>
      <p:sp>
        <p:nvSpPr>
          <p:cNvPr id="161" name="« On n’est pas ici pour vous vendre quoi que ce soit, mais pour évaluer l’action des vaccins depuis leur début. De comprendre les coûts et les bénéfices sur la santé humaine, car des coûts, il y en a ! Mais une chose est…"/>
          <p:cNvSpPr txBox="1"/>
          <p:nvPr/>
        </p:nvSpPr>
        <p:spPr>
          <a:xfrm>
            <a:off x="355599" y="7803554"/>
            <a:ext cx="6616701" cy="4763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defRPr sz="1000">
                <a:solidFill>
                  <a:srgbClr val="233B6C"/>
                </a:solidFill>
                <a:latin typeface="Gilroy Light"/>
                <a:ea typeface="Gilroy Light"/>
                <a:cs typeface="Gilroy Light"/>
                <a:sym typeface="Gilroy Light"/>
              </a:defRPr>
            </a:pPr>
            <a:r>
              <a:t>«</a:t>
            </a:r>
            <a:r>
              <a:t> On n’est pas ici pour vous vendre quoi que ce soit, mais pour évaluer l’action des vaccins depuis leur début. De comprendre les coûts et les bénéfices sur la santé humaine, car des coûts, il y en a ! Mais une chose est </a:t>
            </a:r>
          </a:p>
          <a:p>
            <a:pPr algn="just" defTabSz="457200">
              <a:defRPr sz="1000">
                <a:solidFill>
                  <a:srgbClr val="233B6C"/>
                </a:solidFill>
                <a:latin typeface="Gilroy Light"/>
                <a:ea typeface="Gilroy Light"/>
                <a:cs typeface="Gilroy Light"/>
                <a:sym typeface="Gilroy Light"/>
              </a:defRPr>
            </a:pPr>
            <a:r>
              <a:t>certaine : tout ce qu’on va dire aujourd’hui sera basé sur la science et la méthode scientifique »</a:t>
            </a:r>
          </a:p>
        </p:txBody>
      </p:sp>
      <p:sp>
        <p:nvSpPr>
          <p:cNvPr id="162" name="Au début de la conférence les animateurs ont expliqué ceci:"/>
          <p:cNvSpPr txBox="1"/>
          <p:nvPr/>
        </p:nvSpPr>
        <p:spPr>
          <a:xfrm>
            <a:off x="396063" y="7407225"/>
            <a:ext cx="6535774" cy="298550"/>
          </a:xfrm>
          <a:prstGeom prst="rect">
            <a:avLst/>
          </a:prstGeom>
          <a:ln w="3175">
            <a:miter lim="400000"/>
          </a:ln>
          <a:extLst>
            <a:ext uri="{C572A759-6A51-4108-AA02-DFA0A04FC94B}">
              <ma14:wrappingTextBoxFlag xmlns:ma14="http://schemas.microsoft.com/office/mac/drawingml/2011/main" val="1"/>
            </a:ext>
          </a:extLst>
        </p:spPr>
        <p:txBody>
          <a:bodyPr wrap="none" lIns="28624" tIns="28624" rIns="28624" bIns="28624" anchor="ctr">
            <a:spAutoFit/>
          </a:bodyPr>
          <a:lstStyle>
            <a:lvl1pPr algn="just" defTabSz="457200">
              <a:defRPr cap="all">
                <a:solidFill>
                  <a:srgbClr val="233B6C"/>
                </a:solidFill>
                <a:latin typeface="Gilroy ExtraBold"/>
                <a:ea typeface="Gilroy ExtraBold"/>
                <a:cs typeface="Gilroy ExtraBold"/>
                <a:sym typeface="Gilroy ExtraBold"/>
              </a:defRPr>
            </a:lvl1pPr>
          </a:lstStyle>
          <a:p>
            <a:pPr/>
            <a:r>
              <a:t>Au début de la conférence les animateurs ont expliqué ceci:</a:t>
            </a:r>
          </a:p>
        </p:txBody>
      </p:sp>
      <p:sp>
        <p:nvSpPr>
          <p:cNvPr id="163" name="Rectangle"/>
          <p:cNvSpPr/>
          <p:nvPr/>
        </p:nvSpPr>
        <p:spPr>
          <a:xfrm>
            <a:off x="236588" y="2597537"/>
            <a:ext cx="6854724" cy="1312915"/>
          </a:xfrm>
          <a:prstGeom prst="rect">
            <a:avLst/>
          </a:prstGeom>
          <a:ln w="88900">
            <a:solidFill>
              <a:srgbClr val="D9E120"/>
            </a:solidFill>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64" name="Rectangle"/>
          <p:cNvSpPr/>
          <p:nvPr/>
        </p:nvSpPr>
        <p:spPr>
          <a:xfrm>
            <a:off x="382966" y="5786907"/>
            <a:ext cx="6561967" cy="1541734"/>
          </a:xfrm>
          <a:prstGeom prst="rect">
            <a:avLst/>
          </a:prstGeom>
          <a:solidFill>
            <a:srgbClr val="FFFFFF"/>
          </a:solidFill>
          <a:ln w="63500">
            <a:solidFill>
              <a:srgbClr val="233B6C"/>
            </a:solidFill>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p:cNvSpPr/>
          <p:nvPr/>
        </p:nvSpPr>
        <p:spPr>
          <a:xfrm>
            <a:off x="1636714" y="8127686"/>
            <a:ext cx="5194415" cy="1221206"/>
          </a:xfrm>
          <a:prstGeom prst="rect">
            <a:avLst/>
          </a:prstGeom>
          <a:solidFill>
            <a:srgbClr val="D9E120">
              <a:alpha val="59699"/>
            </a:srgbClr>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67" name="Rectangle"/>
          <p:cNvSpPr/>
          <p:nvPr/>
        </p:nvSpPr>
        <p:spPr>
          <a:xfrm>
            <a:off x="1636714" y="6775046"/>
            <a:ext cx="5194415" cy="1221206"/>
          </a:xfrm>
          <a:prstGeom prst="rect">
            <a:avLst/>
          </a:prstGeom>
          <a:solidFill>
            <a:srgbClr val="81338A">
              <a:alpha val="33639"/>
            </a:srgbClr>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68" name="Rectangle"/>
          <p:cNvSpPr/>
          <p:nvPr/>
        </p:nvSpPr>
        <p:spPr>
          <a:xfrm>
            <a:off x="1636714" y="5417603"/>
            <a:ext cx="5194415" cy="1221207"/>
          </a:xfrm>
          <a:prstGeom prst="rect">
            <a:avLst/>
          </a:prstGeom>
          <a:solidFill>
            <a:srgbClr val="233B6C">
              <a:alpha val="15083"/>
            </a:srgbClr>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69" name="Rectangle"/>
          <p:cNvSpPr/>
          <p:nvPr/>
        </p:nvSpPr>
        <p:spPr>
          <a:xfrm>
            <a:off x="1517650" y="2853355"/>
            <a:ext cx="5313479" cy="2216250"/>
          </a:xfrm>
          <a:prstGeom prst="rect">
            <a:avLst/>
          </a:prstGeom>
          <a:solidFill>
            <a:srgbClr val="36BBED">
              <a:alpha val="8178"/>
            </a:srgbClr>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70" name="Ovale"/>
          <p:cNvSpPr/>
          <p:nvPr/>
        </p:nvSpPr>
        <p:spPr>
          <a:xfrm>
            <a:off x="824076" y="7865114"/>
            <a:ext cx="1615748" cy="1568550"/>
          </a:xfrm>
          <a:prstGeom prst="ellipse">
            <a:avLst/>
          </a:prstGeom>
          <a:solidFill>
            <a:srgbClr val="D9E120"/>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71" name="Ovale"/>
          <p:cNvSpPr/>
          <p:nvPr/>
        </p:nvSpPr>
        <p:spPr>
          <a:xfrm>
            <a:off x="824076" y="6639474"/>
            <a:ext cx="1615748" cy="1568550"/>
          </a:xfrm>
          <a:prstGeom prst="ellipse">
            <a:avLst/>
          </a:prstGeom>
          <a:solidFill>
            <a:srgbClr val="81338A"/>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72" name="Ovale"/>
          <p:cNvSpPr/>
          <p:nvPr/>
        </p:nvSpPr>
        <p:spPr>
          <a:xfrm>
            <a:off x="824076" y="5293184"/>
            <a:ext cx="1615748" cy="1568550"/>
          </a:xfrm>
          <a:prstGeom prst="ellipse">
            <a:avLst/>
          </a:prstGeom>
          <a:solidFill>
            <a:srgbClr val="233B6C"/>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73" name="Cercle"/>
          <p:cNvSpPr/>
          <p:nvPr/>
        </p:nvSpPr>
        <p:spPr>
          <a:xfrm>
            <a:off x="523825" y="2853355"/>
            <a:ext cx="2216250" cy="2216250"/>
          </a:xfrm>
          <a:prstGeom prst="ellipse">
            <a:avLst/>
          </a:prstGeom>
          <a:solidFill>
            <a:srgbClr val="36BBED"/>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74" name="Rectangle"/>
          <p:cNvSpPr/>
          <p:nvPr/>
        </p:nvSpPr>
        <p:spPr>
          <a:xfrm>
            <a:off x="-74234" y="-88061"/>
            <a:ext cx="7476368" cy="1866144"/>
          </a:xfrm>
          <a:prstGeom prst="rect">
            <a:avLst/>
          </a:prstGeom>
          <a:solidFill>
            <a:srgbClr val="233B6C"/>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75" name="FICHE TECHNIQUE :…"/>
          <p:cNvSpPr txBox="1"/>
          <p:nvPr/>
        </p:nvSpPr>
        <p:spPr>
          <a:xfrm>
            <a:off x="593710" y="429878"/>
            <a:ext cx="8782080" cy="144536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l" defTabSz="457200">
              <a:lnSpc>
                <a:spcPct val="90000"/>
              </a:lnSpc>
              <a:defRPr sz="3200">
                <a:solidFill>
                  <a:srgbClr val="FFFFFF"/>
                </a:solidFill>
                <a:latin typeface="Gilroy Light"/>
                <a:ea typeface="Gilroy Light"/>
                <a:cs typeface="Gilroy Light"/>
                <a:sym typeface="Gilroy Light"/>
              </a:defRPr>
            </a:pPr>
            <a:r>
              <a:t>FICHE TECHNIQUE :</a:t>
            </a:r>
          </a:p>
          <a:p>
            <a:pPr algn="l" defTabSz="457200">
              <a:lnSpc>
                <a:spcPct val="90000"/>
              </a:lnSpc>
              <a:defRPr sz="3200">
                <a:solidFill>
                  <a:srgbClr val="FFFFFF"/>
                </a:solidFill>
                <a:latin typeface="Gilroy Light"/>
                <a:ea typeface="Gilroy Light"/>
                <a:cs typeface="Gilroy Light"/>
                <a:sym typeface="Gilroy Light"/>
              </a:defRPr>
            </a:pPr>
            <a:r>
              <a:rPr>
                <a:latin typeface="Gilroy ExtraBold"/>
                <a:ea typeface="Gilroy ExtraBold"/>
                <a:cs typeface="Gilroy ExtraBold"/>
                <a:sym typeface="Gilroy ExtraBold"/>
              </a:rPr>
              <a:t>LES VACCINS</a:t>
            </a:r>
            <a:endParaRPr>
              <a:latin typeface="Gilroy ExtraBold"/>
              <a:ea typeface="Gilroy ExtraBold"/>
              <a:cs typeface="Gilroy ExtraBold"/>
              <a:sym typeface="Gilroy ExtraBold"/>
            </a:endParaRPr>
          </a:p>
        </p:txBody>
      </p:sp>
      <p:sp>
        <p:nvSpPr>
          <p:cNvPr id="176" name="De nos jours, il existe différents types de vaccins, explique chaque type de vaccins, leurs composantes, leur mode de fonctionnement et à quoi ils servent."/>
          <p:cNvSpPr txBox="1"/>
          <p:nvPr/>
        </p:nvSpPr>
        <p:spPr>
          <a:xfrm>
            <a:off x="319140" y="2083894"/>
            <a:ext cx="6689619" cy="4636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lvl1pPr algn="just" defTabSz="457200">
              <a:defRPr sz="1400">
                <a:solidFill>
                  <a:srgbClr val="233B6C"/>
                </a:solidFill>
                <a:latin typeface="Gilroy Light"/>
                <a:ea typeface="Gilroy Light"/>
                <a:cs typeface="Gilroy Light"/>
                <a:sym typeface="Gilroy Light"/>
              </a:defRPr>
            </a:lvl1pPr>
          </a:lstStyle>
          <a:p>
            <a:pPr/>
            <a:r>
              <a:t>De nos jours, il existe différents types de vaccins, explique chaque type de vaccins, leurs composantes, leur mode de fonctionnement et à quoi ils servent.</a:t>
            </a:r>
          </a:p>
        </p:txBody>
      </p:sp>
      <p:sp>
        <p:nvSpPr>
          <p:cNvPr id="177" name="Type de vaccin…"/>
          <p:cNvSpPr txBox="1"/>
          <p:nvPr/>
        </p:nvSpPr>
        <p:spPr>
          <a:xfrm>
            <a:off x="707497" y="3329605"/>
            <a:ext cx="1848906" cy="12637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defRPr cap="all">
                <a:solidFill>
                  <a:srgbClr val="FFFFFF"/>
                </a:solidFill>
                <a:latin typeface="Gilroy Light"/>
                <a:ea typeface="Gilroy Light"/>
                <a:cs typeface="Gilroy Light"/>
                <a:sym typeface="Gilroy Light"/>
              </a:defRPr>
            </a:pPr>
            <a:r>
              <a:t>Type de vaccin</a:t>
            </a:r>
          </a:p>
          <a:p>
            <a:pPr algn="just" defTabSz="457200">
              <a:defRPr cap="all">
                <a:solidFill>
                  <a:srgbClr val="FFFFFF"/>
                </a:solidFill>
                <a:latin typeface="Gilroy Light"/>
                <a:ea typeface="Gilroy Light"/>
                <a:cs typeface="Gilroy Light"/>
                <a:sym typeface="Gilroy Light"/>
              </a:defRPr>
            </a:pPr>
            <a:r>
              <a:t>(selon le mode de préparation).</a:t>
            </a:r>
          </a:p>
          <a:p>
            <a:pPr algn="just" defTabSz="457200">
              <a:defRPr cap="all">
                <a:solidFill>
                  <a:srgbClr val="FFFFFF"/>
                </a:solidFill>
                <a:latin typeface="Gilroy ExtraBold"/>
                <a:ea typeface="Gilroy ExtraBold"/>
                <a:cs typeface="Gilroy ExtraBold"/>
                <a:sym typeface="Gilroy ExtraBold"/>
              </a:defRPr>
            </a:pPr>
            <a:r>
              <a:t>Explique chaque</a:t>
            </a:r>
          </a:p>
          <a:p>
            <a:pPr algn="just" defTabSz="457200">
              <a:defRPr cap="all">
                <a:solidFill>
                  <a:srgbClr val="FFFFFF"/>
                </a:solidFill>
                <a:latin typeface="Gilroy ExtraBold"/>
                <a:ea typeface="Gilroy ExtraBold"/>
                <a:cs typeface="Gilroy ExtraBold"/>
                <a:sym typeface="Gilroy ExtraBold"/>
              </a:defRPr>
            </a:pPr>
            <a:r>
              <a:t>type de vaccins. </a:t>
            </a:r>
          </a:p>
        </p:txBody>
      </p:sp>
      <p:sp>
        <p:nvSpPr>
          <p:cNvPr id="178" name="Virus vivants atténués :…"/>
          <p:cNvSpPr txBox="1"/>
          <p:nvPr/>
        </p:nvSpPr>
        <p:spPr>
          <a:xfrm>
            <a:off x="2770240" y="3120055"/>
            <a:ext cx="6689619" cy="16828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defRPr cap="all" sz="1000">
                <a:solidFill>
                  <a:srgbClr val="36BBED"/>
                </a:solidFill>
                <a:latin typeface="Gilroy Light"/>
                <a:ea typeface="Gilroy Light"/>
                <a:cs typeface="Gilroy Light"/>
                <a:sym typeface="Gilroy Light"/>
              </a:defRPr>
            </a:pPr>
            <a:r>
              <a:t>Virus vivants atténués :</a:t>
            </a:r>
          </a:p>
          <a:p>
            <a:pPr algn="just" defTabSz="457200">
              <a:defRPr cap="all" sz="1200">
                <a:solidFill>
                  <a:srgbClr val="36BBED"/>
                </a:solidFill>
                <a:latin typeface="Gilroy Light"/>
                <a:ea typeface="Gilroy Light"/>
                <a:cs typeface="Gilroy Light"/>
                <a:sym typeface="Gilroy Light"/>
              </a:defRPr>
            </a:pPr>
          </a:p>
          <a:p>
            <a:pPr algn="just" defTabSz="457200">
              <a:defRPr cap="all" sz="1200">
                <a:solidFill>
                  <a:srgbClr val="36BBED"/>
                </a:solidFill>
                <a:latin typeface="Gilroy Light"/>
                <a:ea typeface="Gilroy Light"/>
                <a:cs typeface="Gilroy Light"/>
                <a:sym typeface="Gilroy Light"/>
              </a:defRPr>
            </a:pPr>
          </a:p>
          <a:p>
            <a:pPr algn="just" defTabSz="457200">
              <a:defRPr cap="all" sz="1000">
                <a:solidFill>
                  <a:srgbClr val="36BBED"/>
                </a:solidFill>
                <a:latin typeface="Gilroy Light"/>
                <a:ea typeface="Gilroy Light"/>
                <a:cs typeface="Gilroy Light"/>
                <a:sym typeface="Gilroy Light"/>
              </a:defRPr>
            </a:pPr>
            <a:r>
              <a:t>Virus inertes inactivés :</a:t>
            </a:r>
          </a:p>
          <a:p>
            <a:pPr algn="just" defTabSz="457200">
              <a:defRPr cap="all" sz="1200">
                <a:solidFill>
                  <a:srgbClr val="36BBED"/>
                </a:solidFill>
                <a:latin typeface="Gilroy Light"/>
                <a:ea typeface="Gilroy Light"/>
                <a:cs typeface="Gilroy Light"/>
                <a:sym typeface="Gilroy Light"/>
              </a:defRPr>
            </a:pPr>
          </a:p>
          <a:p>
            <a:pPr algn="just" defTabSz="457200">
              <a:defRPr cap="all" sz="1200">
                <a:solidFill>
                  <a:srgbClr val="36BBED"/>
                </a:solidFill>
                <a:latin typeface="Gilroy Light"/>
                <a:ea typeface="Gilroy Light"/>
                <a:cs typeface="Gilroy Light"/>
                <a:sym typeface="Gilroy Light"/>
              </a:defRPr>
            </a:pPr>
          </a:p>
          <a:p>
            <a:pPr algn="just" defTabSz="457200">
              <a:defRPr cap="all" sz="1000">
                <a:solidFill>
                  <a:srgbClr val="36BBED"/>
                </a:solidFill>
                <a:latin typeface="Gilroy Light"/>
                <a:ea typeface="Gilroy Light"/>
                <a:cs typeface="Gilroy Light"/>
                <a:sym typeface="Gilroy Light"/>
              </a:defRPr>
            </a:pPr>
            <a:r>
              <a:t>Vecteurs viraux (génie génétique) :</a:t>
            </a:r>
          </a:p>
          <a:p>
            <a:pPr algn="just" defTabSz="457200">
              <a:defRPr cap="all" sz="1200">
                <a:solidFill>
                  <a:srgbClr val="36BBED"/>
                </a:solidFill>
                <a:latin typeface="Gilroy Light"/>
                <a:ea typeface="Gilroy Light"/>
                <a:cs typeface="Gilroy Light"/>
                <a:sym typeface="Gilroy Light"/>
              </a:defRPr>
            </a:pPr>
          </a:p>
          <a:p>
            <a:pPr algn="just" defTabSz="457200">
              <a:defRPr cap="all" sz="1200">
                <a:solidFill>
                  <a:srgbClr val="36BBED"/>
                </a:solidFill>
                <a:latin typeface="Gilroy Light"/>
                <a:ea typeface="Gilroy Light"/>
                <a:cs typeface="Gilroy Light"/>
                <a:sym typeface="Gilroy Light"/>
              </a:defRPr>
            </a:pPr>
          </a:p>
          <a:p>
            <a:pPr algn="just" defTabSz="457200">
              <a:defRPr cap="all" sz="1000">
                <a:solidFill>
                  <a:srgbClr val="36BBED"/>
                </a:solidFill>
                <a:latin typeface="Gilroy Light"/>
                <a:ea typeface="Gilroy Light"/>
                <a:cs typeface="Gilroy Light"/>
                <a:sym typeface="Gilroy Light"/>
              </a:defRPr>
            </a:pPr>
            <a:r>
              <a:t>ARN</a:t>
            </a:r>
            <a:r>
              <a:rPr cap="none"/>
              <a:t>m</a:t>
            </a:r>
            <a:r>
              <a:t> : </a:t>
            </a:r>
          </a:p>
        </p:txBody>
      </p:sp>
      <p:sp>
        <p:nvSpPr>
          <p:cNvPr id="179" name="Autres composantes…"/>
          <p:cNvSpPr txBox="1"/>
          <p:nvPr/>
        </p:nvSpPr>
        <p:spPr>
          <a:xfrm>
            <a:off x="899148" y="5617034"/>
            <a:ext cx="1465604" cy="9208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defTabSz="457200">
              <a:defRPr cap="all" sz="1100">
                <a:solidFill>
                  <a:srgbClr val="FFFFFF"/>
                </a:solidFill>
                <a:latin typeface="Gilroy ExtraBold"/>
                <a:ea typeface="Gilroy ExtraBold"/>
                <a:cs typeface="Gilroy ExtraBold"/>
                <a:sym typeface="Gilroy ExtraBold"/>
              </a:defRPr>
            </a:pPr>
            <a:r>
              <a:t>Autres composantes</a:t>
            </a:r>
          </a:p>
          <a:p>
            <a:pPr defTabSz="457200">
              <a:defRPr cap="all" sz="1100">
                <a:solidFill>
                  <a:srgbClr val="FFFFFF"/>
                </a:solidFill>
                <a:latin typeface="Gilroy ExtraBold"/>
                <a:ea typeface="Gilroy ExtraBold"/>
                <a:cs typeface="Gilroy ExtraBold"/>
                <a:sym typeface="Gilroy ExtraBold"/>
              </a:defRPr>
            </a:pPr>
            <a:r>
              <a:t>des vaccins </a:t>
            </a:r>
          </a:p>
          <a:p>
            <a:pPr defTabSz="457200">
              <a:defRPr cap="all" sz="1100">
                <a:solidFill>
                  <a:srgbClr val="FFFFFF"/>
                </a:solidFill>
                <a:latin typeface="Gilroy Light"/>
                <a:ea typeface="Gilroy Light"/>
                <a:cs typeface="Gilroy Light"/>
                <a:sym typeface="Gilroy Light"/>
              </a:defRPr>
            </a:pPr>
            <a:r>
              <a:t>(non-liées aux virus)</a:t>
            </a:r>
          </a:p>
        </p:txBody>
      </p:sp>
      <p:sp>
        <p:nvSpPr>
          <p:cNvPr id="180" name="Comment…"/>
          <p:cNvSpPr txBox="1"/>
          <p:nvPr/>
        </p:nvSpPr>
        <p:spPr>
          <a:xfrm>
            <a:off x="1035637" y="7040095"/>
            <a:ext cx="1192626" cy="767309"/>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defTabSz="457200">
              <a:defRPr cap="all" sz="1100">
                <a:solidFill>
                  <a:srgbClr val="FFFFFF"/>
                </a:solidFill>
                <a:latin typeface="Gilroy Light"/>
                <a:ea typeface="Gilroy Light"/>
                <a:cs typeface="Gilroy Light"/>
                <a:sym typeface="Gilroy Light"/>
              </a:defRPr>
            </a:pPr>
            <a:r>
              <a:t>Comment </a:t>
            </a:r>
          </a:p>
          <a:p>
            <a:pPr defTabSz="457200">
              <a:defRPr cap="all" sz="1100">
                <a:solidFill>
                  <a:srgbClr val="FFFFFF"/>
                </a:solidFill>
                <a:latin typeface="Gilroy ExtraBold"/>
                <a:ea typeface="Gilroy ExtraBold"/>
                <a:cs typeface="Gilroy ExtraBold"/>
                <a:sym typeface="Gilroy ExtraBold"/>
              </a:defRPr>
            </a:pPr>
            <a:r>
              <a:t>fonctionnent</a:t>
            </a:r>
          </a:p>
          <a:p>
            <a:pPr defTabSz="457200">
              <a:defRPr cap="all" sz="1100">
                <a:solidFill>
                  <a:srgbClr val="FFFFFF"/>
                </a:solidFill>
                <a:latin typeface="Gilroy ExtraBold"/>
                <a:ea typeface="Gilroy ExtraBold"/>
                <a:cs typeface="Gilroy ExtraBold"/>
                <a:sym typeface="Gilroy ExtraBold"/>
              </a:defRPr>
            </a:pPr>
            <a:r>
              <a:t>CES VACCINS?</a:t>
            </a:r>
          </a:p>
        </p:txBody>
      </p:sp>
      <p:sp>
        <p:nvSpPr>
          <p:cNvPr id="181" name="À quoi servent-ils?…"/>
          <p:cNvSpPr txBox="1"/>
          <p:nvPr/>
        </p:nvSpPr>
        <p:spPr>
          <a:xfrm>
            <a:off x="1107448" y="8201664"/>
            <a:ext cx="1049004" cy="10986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defTabSz="457200">
              <a:defRPr cap="all" sz="1100">
                <a:solidFill>
                  <a:srgbClr val="FFFFFF"/>
                </a:solidFill>
                <a:latin typeface="Gilroy Light"/>
                <a:ea typeface="Gilroy Light"/>
                <a:cs typeface="Gilroy Light"/>
                <a:sym typeface="Gilroy Light"/>
              </a:defRPr>
            </a:pPr>
            <a:r>
              <a:t>À quoi servent-ils?</a:t>
            </a:r>
          </a:p>
          <a:p>
            <a:pPr defTabSz="457200">
              <a:defRPr cap="all" sz="1100">
                <a:solidFill>
                  <a:srgbClr val="FFFFFF"/>
                </a:solidFill>
                <a:latin typeface="Gilroy Light"/>
                <a:ea typeface="Gilroy Light"/>
                <a:cs typeface="Gilroy Light"/>
                <a:sym typeface="Gilroy Light"/>
              </a:defRPr>
            </a:pPr>
            <a:r>
              <a:t>ou </a:t>
            </a:r>
            <a:r>
              <a:rPr>
                <a:latin typeface="Gilroy ExtraBold"/>
                <a:ea typeface="Gilroy ExtraBold"/>
                <a:cs typeface="Gilroy ExtraBold"/>
                <a:sym typeface="Gilroy ExtraBold"/>
              </a:rPr>
              <a:t>à quel besoin</a:t>
            </a:r>
            <a:endParaRPr>
              <a:latin typeface="Gilroy ExtraBold"/>
              <a:ea typeface="Gilroy ExtraBold"/>
              <a:cs typeface="Gilroy ExtraBold"/>
              <a:sym typeface="Gilroy ExtraBold"/>
            </a:endParaRPr>
          </a:p>
          <a:p>
            <a:pPr defTabSz="457200">
              <a:defRPr cap="all" sz="1100">
                <a:solidFill>
                  <a:srgbClr val="FFFFFF"/>
                </a:solidFill>
                <a:latin typeface="Gilroy ExtraBold"/>
                <a:ea typeface="Gilroy ExtraBold"/>
                <a:cs typeface="Gilroy ExtraBold"/>
                <a:sym typeface="Gilroy ExtraBold"/>
              </a:defRPr>
            </a:pPr>
            <a:r>
              <a:t>répondent-ils?</a:t>
            </a:r>
          </a:p>
        </p:txBody>
      </p:sp>
      <p:sp>
        <p:nvSpPr>
          <p:cNvPr id="182" name="Rectangle"/>
          <p:cNvSpPr/>
          <p:nvPr/>
        </p:nvSpPr>
        <p:spPr>
          <a:xfrm>
            <a:off x="633915" y="1385319"/>
            <a:ext cx="2444636" cy="126064"/>
          </a:xfrm>
          <a:prstGeom prst="rect">
            <a:avLst/>
          </a:prstGeom>
          <a:solidFill>
            <a:srgbClr val="D9E120"/>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Ovale"/>
          <p:cNvSpPr/>
          <p:nvPr/>
        </p:nvSpPr>
        <p:spPr>
          <a:xfrm>
            <a:off x="5294476" y="7801614"/>
            <a:ext cx="1615748" cy="1568550"/>
          </a:xfrm>
          <a:prstGeom prst="ellipse">
            <a:avLst/>
          </a:prstGeom>
          <a:solidFill>
            <a:srgbClr val="81338A"/>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85" name="Cercle"/>
          <p:cNvSpPr/>
          <p:nvPr/>
        </p:nvSpPr>
        <p:spPr>
          <a:xfrm>
            <a:off x="5527625" y="8149255"/>
            <a:ext cx="2216250" cy="2216250"/>
          </a:xfrm>
          <a:prstGeom prst="ellipse">
            <a:avLst/>
          </a:prstGeom>
          <a:solidFill>
            <a:srgbClr val="36BBED"/>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86" name="Et le système immunitaire…"/>
          <p:cNvSpPr txBox="1"/>
          <p:nvPr/>
        </p:nvSpPr>
        <p:spPr>
          <a:xfrm>
            <a:off x="300411" y="749283"/>
            <a:ext cx="5528593" cy="9843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l" defTabSz="457200">
              <a:lnSpc>
                <a:spcPct val="90000"/>
              </a:lnSpc>
              <a:defRPr cap="all" sz="3200">
                <a:solidFill>
                  <a:srgbClr val="233B6C"/>
                </a:solidFill>
                <a:latin typeface="Gilroy ExtraBold"/>
                <a:ea typeface="Gilroy ExtraBold"/>
                <a:cs typeface="Gilroy ExtraBold"/>
                <a:sym typeface="Gilroy ExtraBold"/>
              </a:defRPr>
            </a:pPr>
            <a:r>
              <a:t>Et le système immunitaire</a:t>
            </a:r>
          </a:p>
          <a:p>
            <a:pPr algn="l" defTabSz="457200">
              <a:lnSpc>
                <a:spcPct val="90000"/>
              </a:lnSpc>
              <a:defRPr cap="all" sz="3200">
                <a:solidFill>
                  <a:srgbClr val="233B6C"/>
                </a:solidFill>
                <a:latin typeface="Gilroy Light"/>
                <a:ea typeface="Gilroy Light"/>
                <a:cs typeface="Gilroy Light"/>
                <a:sym typeface="Gilroy Light"/>
              </a:defRPr>
            </a:pPr>
            <a:r>
              <a:t>là-dedans!</a:t>
            </a:r>
          </a:p>
        </p:txBody>
      </p:sp>
      <p:sp>
        <p:nvSpPr>
          <p:cNvPr id="187" name="On entend parfois des publicités qui vantent différents produits qui auraient la capacité de BOOSTER notre système immunitaire. Dans les faits validés scientifiquement, la vaccination est le seul moyen de stimuler une réponse immunitaire! Pourquoi? Comme"/>
          <p:cNvSpPr txBox="1"/>
          <p:nvPr/>
        </p:nvSpPr>
        <p:spPr>
          <a:xfrm>
            <a:off x="319140" y="1978394"/>
            <a:ext cx="6689619" cy="35370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defRPr sz="1000">
                <a:solidFill>
                  <a:srgbClr val="233B6C"/>
                </a:solidFill>
                <a:latin typeface="Gilroy Light"/>
                <a:ea typeface="Gilroy Light"/>
                <a:cs typeface="Gilroy Light"/>
                <a:sym typeface="Gilroy Light"/>
              </a:defRPr>
            </a:pPr>
            <a:r>
              <a:t>On entend parfois des publicités qui vantent différents produits qui auraient la capacité de BOOSTER notre système immunitaire. Dans les faits validés scientifiquement, la vaccination est le seul moyen de stimuler une réponse immunitaire! Pourquoi? Comment? C’est ce que nous allons voir ou revoir ensemble. Encore une fois, ces informations te seront utiles pour la rédaction de ton affiche ou ton dépliant. Tu peux aussi utiliser tout autre document reçu en classe ou consulter des sources d’information fiables!</a:t>
            </a:r>
          </a:p>
          <a:p>
            <a:pPr algn="just" defTabSz="457200">
              <a:defRPr sz="1200">
                <a:solidFill>
                  <a:srgbClr val="233B6C"/>
                </a:solidFill>
                <a:latin typeface="Gilroy Light"/>
                <a:ea typeface="Gilroy Light"/>
                <a:cs typeface="Gilroy Light"/>
                <a:sym typeface="Gilroy Light"/>
              </a:defRPr>
            </a:pPr>
          </a:p>
          <a:p>
            <a:pPr algn="just" defTabSz="457200">
              <a:defRPr sz="1000">
                <a:solidFill>
                  <a:srgbClr val="233B6C"/>
                </a:solidFill>
                <a:latin typeface="Gilroy Light"/>
                <a:ea typeface="Gilroy Light"/>
                <a:cs typeface="Gilroy Light"/>
                <a:sym typeface="Gilroy Light"/>
              </a:defRPr>
            </a:pPr>
            <a:r>
              <a:t>Le système immunitaire est une sentinelle qui veille 24h/24, 7 jours/7 pour te protéger des différents microorganismes infectieux. </a:t>
            </a:r>
          </a:p>
          <a:p>
            <a:pPr algn="just" defTabSz="457200">
              <a:defRPr sz="1200">
                <a:solidFill>
                  <a:srgbClr val="233B6C"/>
                </a:solidFill>
                <a:latin typeface="Gilroy Light"/>
                <a:ea typeface="Gilroy Light"/>
                <a:cs typeface="Gilroy Light"/>
                <a:sym typeface="Gilroy Light"/>
              </a:defRPr>
            </a:pPr>
          </a:p>
          <a:p>
            <a:pPr algn="just" defTabSz="457200">
              <a:defRPr sz="1000">
                <a:solidFill>
                  <a:srgbClr val="233B6C"/>
                </a:solidFill>
                <a:latin typeface="Gilroy Light"/>
                <a:ea typeface="Gilroy Light"/>
                <a:cs typeface="Gilroy Light"/>
                <a:sym typeface="Gilroy Light"/>
              </a:defRPr>
            </a:pPr>
            <a:r>
              <a:t>Le système immunitaire est constitué de </a:t>
            </a:r>
            <a:r>
              <a:rPr>
                <a:latin typeface="Gilroy ExtraBold"/>
                <a:ea typeface="Gilroy ExtraBold"/>
                <a:cs typeface="Gilroy ExtraBold"/>
                <a:sym typeface="Gilroy ExtraBold"/>
              </a:rPr>
              <a:t>deux éléments </a:t>
            </a:r>
            <a:r>
              <a:t>: les défenses immunitaires innées et acquises.</a:t>
            </a:r>
          </a:p>
          <a:p>
            <a:pPr algn="just" defTabSz="457200">
              <a:defRPr sz="1200">
                <a:solidFill>
                  <a:srgbClr val="233B6C"/>
                </a:solidFill>
                <a:latin typeface="Gilroy Light"/>
                <a:ea typeface="Gilroy Light"/>
                <a:cs typeface="Gilroy Light"/>
                <a:sym typeface="Gilroy Light"/>
              </a:defRPr>
            </a:pPr>
          </a:p>
          <a:p>
            <a:pPr algn="just" defTabSz="457200">
              <a:defRPr sz="1000">
                <a:solidFill>
                  <a:srgbClr val="233B6C"/>
                </a:solidFill>
                <a:latin typeface="Gilroy Light"/>
                <a:ea typeface="Gilroy Light"/>
                <a:cs typeface="Gilroy Light"/>
                <a:sym typeface="Gilroy Light"/>
              </a:defRPr>
            </a:pPr>
            <a:r>
              <a:t>Les défenses immunitaires innées, c’est ta peau et les muqueuses qui tapissent les cavités comme ta bouche ou tes fosses nasales. Le mucus, les larmes et les cils vibratiles contribuent grandement à te protéger. </a:t>
            </a:r>
          </a:p>
          <a:p>
            <a:pPr algn="just" defTabSz="457200">
              <a:defRPr sz="1200">
                <a:solidFill>
                  <a:srgbClr val="233B6C"/>
                </a:solidFill>
                <a:latin typeface="Gilroy Light"/>
                <a:ea typeface="Gilroy Light"/>
                <a:cs typeface="Gilroy Light"/>
                <a:sym typeface="Gilroy Light"/>
              </a:defRPr>
            </a:pPr>
          </a:p>
          <a:p>
            <a:pPr algn="just" defTabSz="457200">
              <a:defRPr sz="1000">
                <a:solidFill>
                  <a:srgbClr val="233B6C"/>
                </a:solidFill>
                <a:latin typeface="Gilroy Light"/>
                <a:ea typeface="Gilroy Light"/>
                <a:cs typeface="Gilroy Light"/>
                <a:sym typeface="Gilroy Light"/>
              </a:defRPr>
            </a:pPr>
            <a:r>
              <a:t>Lorsque des agents infectieux réussissent à franchir cette première ligne de défense, c’est à ce moment qu’entre en jeu une autre ligne de défense. Cette dernière est assurée par un certain type de </a:t>
            </a:r>
            <a:r>
              <a:rPr>
                <a:latin typeface="Gilroy ExtraBold"/>
                <a:ea typeface="Gilroy ExtraBold"/>
                <a:cs typeface="Gilroy ExtraBold"/>
                <a:sym typeface="Gilroy ExtraBold"/>
              </a:rPr>
              <a:t>globules blancs</a:t>
            </a:r>
            <a:r>
              <a:t>, </a:t>
            </a:r>
            <a:r>
              <a:rPr>
                <a:latin typeface="Gilroy ExtraBold"/>
                <a:ea typeface="Gilroy ExtraBold"/>
                <a:cs typeface="Gilroy ExtraBold"/>
                <a:sym typeface="Gilroy ExtraBold"/>
              </a:rPr>
              <a:t>les phagocytes.</a:t>
            </a:r>
            <a:r>
              <a:t> Ces phagocytes enrobent les agents pathogènes et ils les digèrent: c’est la </a:t>
            </a:r>
            <a:r>
              <a:rPr>
                <a:latin typeface="Gilroy ExtraBold"/>
                <a:ea typeface="Gilroy ExtraBold"/>
                <a:cs typeface="Gilroy ExtraBold"/>
                <a:sym typeface="Gilroy ExtraBold"/>
              </a:rPr>
              <a:t>phagocytose</a:t>
            </a:r>
            <a:r>
              <a:t>. </a:t>
            </a:r>
          </a:p>
          <a:p>
            <a:pPr algn="just" defTabSz="457200">
              <a:defRPr sz="1200">
                <a:solidFill>
                  <a:srgbClr val="233B6C"/>
                </a:solidFill>
                <a:latin typeface="Gilroy Light"/>
                <a:ea typeface="Gilroy Light"/>
                <a:cs typeface="Gilroy Light"/>
                <a:sym typeface="Gilroy Light"/>
              </a:defRPr>
            </a:pPr>
          </a:p>
          <a:p>
            <a:pPr algn="just" defTabSz="457200">
              <a:defRPr sz="1000">
                <a:solidFill>
                  <a:srgbClr val="233B6C"/>
                </a:solidFill>
                <a:latin typeface="Gilroy Light"/>
                <a:ea typeface="Gilroy Light"/>
                <a:cs typeface="Gilroy Light"/>
                <a:sym typeface="Gilroy Light"/>
              </a:defRPr>
            </a:pPr>
            <a:r>
              <a:t>Presque au même moment, les mécanismes de l’immunité acquise spécifique entrent en action. Mais spécifique à quoi? La surface des agents infectieux (virus ou bactéries) est recouverte de différentes protéines. Certaines de ces protéines sont reconnues comme des substances étrangères par le système de défense immunitaire. Ces protéines sont appelées antigènes. Les antigènes initient une réponse immunitaire spécifique. L’alarme est déclenchée! Une réaction en chaîne est initiée:</a:t>
            </a:r>
          </a:p>
        </p:txBody>
      </p:sp>
      <p:sp>
        <p:nvSpPr>
          <p:cNvPr id="188" name="Ovale"/>
          <p:cNvSpPr/>
          <p:nvPr/>
        </p:nvSpPr>
        <p:spPr>
          <a:xfrm>
            <a:off x="6272376" y="7801614"/>
            <a:ext cx="1615748" cy="1568550"/>
          </a:xfrm>
          <a:prstGeom prst="ellipse">
            <a:avLst/>
          </a:prstGeom>
          <a:solidFill>
            <a:srgbClr val="D9E120"/>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89" name="Ovale"/>
          <p:cNvSpPr/>
          <p:nvPr/>
        </p:nvSpPr>
        <p:spPr>
          <a:xfrm>
            <a:off x="5022986" y="9215146"/>
            <a:ext cx="1264937" cy="1227988"/>
          </a:xfrm>
          <a:prstGeom prst="ellipse">
            <a:avLst/>
          </a:prstGeom>
          <a:solidFill>
            <a:srgbClr val="233B6C"/>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90" name="Psst !!…"/>
          <p:cNvSpPr txBox="1"/>
          <p:nvPr/>
        </p:nvSpPr>
        <p:spPr>
          <a:xfrm>
            <a:off x="389192" y="5785605"/>
            <a:ext cx="6689619" cy="1482825"/>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l" defTabSz="457200">
              <a:defRPr cap="all" sz="1000">
                <a:solidFill>
                  <a:srgbClr val="D9E120"/>
                </a:solidFill>
                <a:latin typeface="Gilroy Light"/>
                <a:ea typeface="Gilroy Light"/>
                <a:cs typeface="Gilroy Light"/>
                <a:sym typeface="Gilroy Light"/>
              </a:defRPr>
            </a:pPr>
            <a:r>
              <a:rPr sz="1300">
                <a:latin typeface="Gilroy ExtraBold"/>
                <a:ea typeface="Gilroy ExtraBold"/>
                <a:cs typeface="Gilroy ExtraBold"/>
                <a:sym typeface="Gilroy ExtraBold"/>
              </a:rPr>
              <a:t>Psst !! </a:t>
            </a:r>
            <a:endParaRPr sz="1300">
              <a:latin typeface="Gilroy ExtraBold"/>
              <a:ea typeface="Gilroy ExtraBold"/>
              <a:cs typeface="Gilroy ExtraBold"/>
              <a:sym typeface="Gilroy ExtraBold"/>
            </a:endParaRPr>
          </a:p>
          <a:p>
            <a:pPr algn="l" defTabSz="914400">
              <a:lnSpc>
                <a:spcPct val="115000"/>
              </a:lnSpc>
              <a:defRPr cap="all" sz="1000">
                <a:solidFill>
                  <a:srgbClr val="D9E120"/>
                </a:solidFill>
                <a:latin typeface="Gilroy Light"/>
                <a:ea typeface="Gilroy Light"/>
                <a:cs typeface="Gilroy Light"/>
                <a:sym typeface="Gilroy Light"/>
              </a:defRPr>
            </a:pPr>
            <a:r>
              <a:t>Les virus sont des parasites obligatoires. Ça veut dire qu'ils ont besoin d'un hôte - un être vivant comme toi - pour se multiplier. </a:t>
            </a:r>
          </a:p>
          <a:p>
            <a:pPr algn="l" defTabSz="914400">
              <a:lnSpc>
                <a:spcPct val="115000"/>
              </a:lnSpc>
              <a:defRPr cap="all" sz="1000">
                <a:solidFill>
                  <a:srgbClr val="D9E120"/>
                </a:solidFill>
                <a:latin typeface="Gilroy Light"/>
                <a:ea typeface="Gilroy Light"/>
                <a:cs typeface="Gilroy Light"/>
                <a:sym typeface="Gilroy Light"/>
              </a:defRPr>
            </a:pPr>
            <a:r>
              <a:t>En fait, certaines protéines à la surface des virus sont des clés qui leur permettent d’entrer à l'intérieur de certaines de tes cellules. Une fois à l'intérieur, les virus détournent les mécanismes de tes cellules pour se multiplier !</a:t>
            </a:r>
          </a:p>
          <a:p>
            <a:pPr algn="l" defTabSz="914400">
              <a:defRPr cap="all" sz="1000">
                <a:solidFill>
                  <a:srgbClr val="000000"/>
                </a:solidFill>
                <a:latin typeface="Gilroy Light"/>
                <a:ea typeface="Gilroy Light"/>
                <a:cs typeface="Gilroy Light"/>
                <a:sym typeface="Gilroy Light"/>
              </a:defRPr>
            </a:pPr>
            <a:r>
              <a:rPr>
                <a:solidFill>
                  <a:srgbClr val="D9E120"/>
                </a:solidFill>
              </a:rPr>
              <a:t>Pour en apprendre plus sur les virus, tu peux consulter cette fiche pédagogique rédiger par l'organisme Parlons sciences :</a:t>
            </a:r>
            <a:r>
              <a:t> </a:t>
            </a:r>
            <a:r>
              <a:rPr cap="none" u="sng">
                <a:solidFill>
                  <a:srgbClr val="FF2600"/>
                </a:solidFill>
                <a:uFill>
                  <a:solidFill>
                    <a:srgbClr val="0563C1"/>
                  </a:solidFill>
                </a:uFill>
                <a:hlinkClick r:id="rId2" invalidUrl="" action="" tgtFrame="" tooltip="" history="1" highlightClick="0" endSnd="0"/>
              </a:rPr>
              <a:t>https://parlonssciences.ca/ressources-pedagogiques/documents-dinformation/les-virus</a:t>
            </a:r>
          </a:p>
        </p:txBody>
      </p:sp>
      <p:sp>
        <p:nvSpPr>
          <p:cNvPr id="191" name="L'IMMUNITÉ, UNE RÉACTION EN CHAÎNE…"/>
          <p:cNvSpPr txBox="1"/>
          <p:nvPr/>
        </p:nvSpPr>
        <p:spPr>
          <a:xfrm>
            <a:off x="274892" y="7776214"/>
            <a:ext cx="7168064" cy="16193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lvl="1" algn="just" defTabSz="457200">
              <a:defRPr cap="all" sz="1000">
                <a:solidFill>
                  <a:srgbClr val="233B6C"/>
                </a:solidFill>
                <a:latin typeface="Gilroy Light"/>
                <a:ea typeface="Gilroy Light"/>
                <a:cs typeface="Gilroy Light"/>
                <a:sym typeface="Gilroy Light"/>
              </a:defRPr>
            </a:pPr>
            <a:endParaRPr sz="1300">
              <a:latin typeface="Gilroy ExtraBold"/>
              <a:ea typeface="Gilroy ExtraBold"/>
              <a:cs typeface="Gilroy ExtraBold"/>
              <a:sym typeface="Gilroy ExtraBold"/>
            </a:endParaRPr>
          </a:p>
          <a:p>
            <a:pPr algn="just" defTabSz="457200">
              <a:defRPr cap="all" sz="1300">
                <a:solidFill>
                  <a:srgbClr val="233B6C"/>
                </a:solidFill>
                <a:latin typeface="Gilroy ExtraBold"/>
                <a:ea typeface="Gilroy ExtraBold"/>
                <a:cs typeface="Gilroy ExtraBold"/>
                <a:sym typeface="Gilroy ExtraBold"/>
              </a:defRPr>
            </a:pPr>
            <a:r>
              <a:t>L'IMMUNITÉ, UNE RÉACTION EN CHAÎNE</a:t>
            </a:r>
          </a:p>
          <a:p>
            <a:pPr algn="just" defTabSz="457200">
              <a:defRPr cap="all" sz="10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1-  </a:t>
            </a:r>
            <a:r>
              <a:t>Agent pathogène (virus ou bactérie)</a:t>
            </a:r>
          </a:p>
          <a:p>
            <a:pPr algn="just" defTabSz="457200">
              <a:defRPr cap="all" sz="10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2-  </a:t>
            </a:r>
            <a:r>
              <a:t>Détection de l’agent pathogène par les phagocytes</a:t>
            </a:r>
          </a:p>
          <a:p>
            <a:pPr algn="just" defTabSz="457200">
              <a:defRPr cap="all" sz="10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3-  </a:t>
            </a:r>
            <a:r>
              <a:t>Présentation de l’antigène aux lymphocytes B </a:t>
            </a:r>
            <a:r>
              <a:rPr sz="900"/>
              <a:t>(type de globules blancs)</a:t>
            </a:r>
            <a:endParaRPr sz="900"/>
          </a:p>
          <a:p>
            <a:pPr algn="just" defTabSz="457200">
              <a:defRPr cap="all" sz="10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4-  </a:t>
            </a:r>
            <a:r>
              <a:t>Fabrication d’anticorps spécifiques à l’antigène de l’agent pathogène</a:t>
            </a:r>
          </a:p>
          <a:p>
            <a:pPr algn="just" defTabSz="457200">
              <a:defRPr cap="all" sz="10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5-  </a:t>
            </a:r>
            <a:r>
              <a:t>Fixation des anticorps sur les antigènes</a:t>
            </a:r>
          </a:p>
          <a:p>
            <a:pPr algn="just" defTabSz="457200">
              <a:defRPr cap="all" sz="10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6-  </a:t>
            </a:r>
            <a:r>
              <a:t>Neutralisation du virus</a:t>
            </a:r>
          </a:p>
          <a:p>
            <a:pPr algn="just" defTabSz="457200">
              <a:defRPr cap="all" sz="10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7-  </a:t>
            </a:r>
            <a:r>
              <a:t>Acquisition d’une mémoire immunitaire spécifique</a:t>
            </a:r>
          </a:p>
        </p:txBody>
      </p:sp>
      <p:sp>
        <p:nvSpPr>
          <p:cNvPr id="192" name="Rectangle"/>
          <p:cNvSpPr/>
          <p:nvPr/>
        </p:nvSpPr>
        <p:spPr>
          <a:xfrm>
            <a:off x="325891" y="422435"/>
            <a:ext cx="2474298" cy="193598"/>
          </a:xfrm>
          <a:prstGeom prst="rect">
            <a:avLst/>
          </a:prstGeom>
          <a:solidFill>
            <a:srgbClr val="D9E120"/>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93" name="Rectangle"/>
          <p:cNvSpPr/>
          <p:nvPr/>
        </p:nvSpPr>
        <p:spPr>
          <a:xfrm>
            <a:off x="236588" y="5649660"/>
            <a:ext cx="6854724" cy="1812548"/>
          </a:xfrm>
          <a:prstGeom prst="rect">
            <a:avLst/>
          </a:prstGeom>
          <a:ln w="88900">
            <a:solidFill>
              <a:srgbClr val="D9E120"/>
            </a:solidFill>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ctangle"/>
          <p:cNvSpPr/>
          <p:nvPr/>
        </p:nvSpPr>
        <p:spPr>
          <a:xfrm>
            <a:off x="-74234" y="-88061"/>
            <a:ext cx="7476368" cy="1866144"/>
          </a:xfrm>
          <a:prstGeom prst="rect">
            <a:avLst/>
          </a:prstGeom>
          <a:solidFill>
            <a:srgbClr val="233B6C"/>
          </a:solidFill>
          <a:ln w="3175">
            <a:miter lim="400000"/>
          </a:ln>
        </p:spPr>
        <p:txBody>
          <a:bodyPr lIns="28624" tIns="28624" rIns="28624" bIns="28624" anchor="ctr"/>
          <a:lstStyle/>
          <a:p>
            <a:pPr defTabSz="602456">
              <a:defRPr sz="2200">
                <a:solidFill>
                  <a:srgbClr val="D9E120"/>
                </a:solidFill>
                <a:latin typeface="Helvetica Neue Medium"/>
                <a:ea typeface="Helvetica Neue Medium"/>
                <a:cs typeface="Helvetica Neue Medium"/>
                <a:sym typeface="Helvetica Neue Medium"/>
              </a:defRPr>
            </a:pPr>
          </a:p>
        </p:txBody>
      </p:sp>
      <p:sp>
        <p:nvSpPr>
          <p:cNvPr id="196" name="FICHE TECHNIQUE DU SYSTÈME IMMUNITAIRE"/>
          <p:cNvSpPr txBox="1"/>
          <p:nvPr/>
        </p:nvSpPr>
        <p:spPr>
          <a:xfrm>
            <a:off x="300411" y="273033"/>
            <a:ext cx="3780678" cy="14415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lnSpc>
                <a:spcPct val="90000"/>
              </a:lnSpc>
              <a:defRPr cap="all" sz="3200">
                <a:solidFill>
                  <a:srgbClr val="FFFFFF"/>
                </a:solidFill>
                <a:latin typeface="Gilroy ExtraBold"/>
                <a:ea typeface="Gilroy ExtraBold"/>
                <a:cs typeface="Gilroy ExtraBold"/>
                <a:sym typeface="Gilroy ExtraBold"/>
              </a:defRPr>
            </a:pPr>
            <a:r>
              <a:t>FICHE TECHNIQUE DU </a:t>
            </a:r>
            <a:r>
              <a:rPr>
                <a:latin typeface="Gilroy Light"/>
                <a:ea typeface="Gilroy Light"/>
                <a:cs typeface="Gilroy Light"/>
                <a:sym typeface="Gilroy Light"/>
              </a:rPr>
              <a:t>SYSTÈME IMMUNITAIRE</a:t>
            </a:r>
          </a:p>
        </p:txBody>
      </p:sp>
      <p:sp>
        <p:nvSpPr>
          <p:cNvPr id="197" name="À l’aide des informations de ce document et de toute autre information complémentaire, remplis la fiche technique du système immunitaire."/>
          <p:cNvSpPr txBox="1"/>
          <p:nvPr/>
        </p:nvSpPr>
        <p:spPr>
          <a:xfrm>
            <a:off x="319140" y="2459258"/>
            <a:ext cx="6689619" cy="4636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lvl1pPr defTabSz="457200">
              <a:defRPr sz="1400">
                <a:solidFill>
                  <a:srgbClr val="233B6C"/>
                </a:solidFill>
                <a:latin typeface="Gilroy Light"/>
                <a:ea typeface="Gilroy Light"/>
                <a:cs typeface="Gilroy Light"/>
                <a:sym typeface="Gilroy Light"/>
              </a:defRPr>
            </a:lvl1pPr>
          </a:lstStyle>
          <a:p>
            <a:pPr/>
            <a:r>
              <a:t>À l’aide des informations de ce document et de toute autre information complémentaire, remplis la fiche technique du système immunitaire.</a:t>
            </a:r>
          </a:p>
        </p:txBody>
      </p:sp>
      <p:sp>
        <p:nvSpPr>
          <p:cNvPr id="198" name="Rectangle"/>
          <p:cNvSpPr/>
          <p:nvPr/>
        </p:nvSpPr>
        <p:spPr>
          <a:xfrm>
            <a:off x="1473062" y="7125635"/>
            <a:ext cx="5194414" cy="1568550"/>
          </a:xfrm>
          <a:prstGeom prst="rect">
            <a:avLst/>
          </a:prstGeom>
          <a:solidFill>
            <a:srgbClr val="D9E120">
              <a:alpha val="30684"/>
            </a:srgbClr>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199" name="Rectangle"/>
          <p:cNvSpPr/>
          <p:nvPr/>
        </p:nvSpPr>
        <p:spPr>
          <a:xfrm>
            <a:off x="1473062" y="5416508"/>
            <a:ext cx="5194414" cy="1542216"/>
          </a:xfrm>
          <a:prstGeom prst="rect">
            <a:avLst/>
          </a:prstGeom>
          <a:solidFill>
            <a:srgbClr val="81338A">
              <a:alpha val="48934"/>
            </a:srgbClr>
          </a:solidFill>
          <a:ln w="3175">
            <a:miter lim="400000"/>
          </a:ln>
        </p:spPr>
        <p:txBody>
          <a:bodyPr lIns="28624" tIns="28624" rIns="28624" bIns="28624" anchor="ctr"/>
          <a:lstStyle/>
          <a:p>
            <a:pPr defTabSz="602456">
              <a:defRPr sz="2600">
                <a:solidFill>
                  <a:srgbClr val="FFFFFF"/>
                </a:solidFill>
                <a:latin typeface="Helvetica Neue Medium"/>
                <a:ea typeface="Helvetica Neue Medium"/>
                <a:cs typeface="Helvetica Neue Medium"/>
                <a:sym typeface="Helvetica Neue Medium"/>
              </a:defRPr>
            </a:pPr>
          </a:p>
        </p:txBody>
      </p:sp>
      <p:sp>
        <p:nvSpPr>
          <p:cNvPr id="200" name="Rectangle"/>
          <p:cNvSpPr/>
          <p:nvPr/>
        </p:nvSpPr>
        <p:spPr>
          <a:xfrm>
            <a:off x="1473062" y="3667584"/>
            <a:ext cx="5194414" cy="1568550"/>
          </a:xfrm>
          <a:prstGeom prst="rect">
            <a:avLst/>
          </a:prstGeom>
          <a:solidFill>
            <a:srgbClr val="233B6C">
              <a:alpha val="15083"/>
            </a:srgbClr>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201" name="Ovale"/>
          <p:cNvSpPr/>
          <p:nvPr/>
        </p:nvSpPr>
        <p:spPr>
          <a:xfrm>
            <a:off x="660424" y="7125635"/>
            <a:ext cx="1615747" cy="1568550"/>
          </a:xfrm>
          <a:prstGeom prst="ellipse">
            <a:avLst/>
          </a:prstGeom>
          <a:solidFill>
            <a:srgbClr val="D9E120"/>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202" name="Ovale"/>
          <p:cNvSpPr/>
          <p:nvPr/>
        </p:nvSpPr>
        <p:spPr>
          <a:xfrm>
            <a:off x="660424" y="5403341"/>
            <a:ext cx="1615747" cy="1568550"/>
          </a:xfrm>
          <a:prstGeom prst="ellipse">
            <a:avLst/>
          </a:prstGeom>
          <a:solidFill>
            <a:srgbClr val="81338A"/>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203" name="Ovale"/>
          <p:cNvSpPr/>
          <p:nvPr/>
        </p:nvSpPr>
        <p:spPr>
          <a:xfrm>
            <a:off x="660423" y="3667584"/>
            <a:ext cx="1615748" cy="1568550"/>
          </a:xfrm>
          <a:prstGeom prst="ellipse">
            <a:avLst/>
          </a:prstGeom>
          <a:solidFill>
            <a:srgbClr val="233B6C"/>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204" name="Quelles sont les composantes du système immunitaire?"/>
          <p:cNvSpPr txBox="1"/>
          <p:nvPr/>
        </p:nvSpPr>
        <p:spPr>
          <a:xfrm>
            <a:off x="735495" y="3915234"/>
            <a:ext cx="1465604" cy="10732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lvl1pPr defTabSz="457200">
              <a:defRPr cap="all" sz="1300">
                <a:solidFill>
                  <a:srgbClr val="FFFFFF"/>
                </a:solidFill>
                <a:latin typeface="Gilroy ExtraBold"/>
                <a:ea typeface="Gilroy ExtraBold"/>
                <a:cs typeface="Gilroy ExtraBold"/>
                <a:sym typeface="Gilroy ExtraBold"/>
              </a:defRPr>
            </a:lvl1pPr>
          </a:lstStyle>
          <a:p>
            <a:pPr/>
            <a:r>
              <a:t>Quelles sont les composantes du système immunitaire?</a:t>
            </a:r>
          </a:p>
        </p:txBody>
      </p:sp>
      <p:sp>
        <p:nvSpPr>
          <p:cNvPr id="205" name="Comment fonctionne le système immunitaire?"/>
          <p:cNvSpPr txBox="1"/>
          <p:nvPr/>
        </p:nvSpPr>
        <p:spPr>
          <a:xfrm>
            <a:off x="781093" y="5752591"/>
            <a:ext cx="1374409" cy="8700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lvl1pPr defTabSz="457200">
              <a:defRPr cap="all" sz="1300">
                <a:solidFill>
                  <a:srgbClr val="FFFFFF"/>
                </a:solidFill>
                <a:latin typeface="Gilroy ExtraBold"/>
                <a:ea typeface="Gilroy ExtraBold"/>
                <a:cs typeface="Gilroy ExtraBold"/>
                <a:sym typeface="Gilroy ExtraBold"/>
              </a:defRPr>
            </a:lvl1pPr>
          </a:lstStyle>
          <a:p>
            <a:pPr/>
            <a:r>
              <a:t>Comment fonctionne le système immunitaire?</a:t>
            </a:r>
          </a:p>
        </p:txBody>
      </p:sp>
      <p:sp>
        <p:nvSpPr>
          <p:cNvPr id="206" name="À quoi sert le système immunitaire ou À quel besoin répond-il?"/>
          <p:cNvSpPr txBox="1"/>
          <p:nvPr/>
        </p:nvSpPr>
        <p:spPr>
          <a:xfrm>
            <a:off x="838738" y="7304110"/>
            <a:ext cx="1259118" cy="12764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lvl1pPr defTabSz="457200">
              <a:defRPr cap="all" sz="1300">
                <a:solidFill>
                  <a:srgbClr val="FFFFFF"/>
                </a:solidFill>
                <a:latin typeface="Gilroy ExtraBold"/>
                <a:ea typeface="Gilroy ExtraBold"/>
                <a:cs typeface="Gilroy ExtraBold"/>
                <a:sym typeface="Gilroy ExtraBold"/>
              </a:defRPr>
            </a:lvl1pPr>
          </a:lstStyle>
          <a:p>
            <a:pPr/>
            <a:r>
              <a:t>À quoi sert le système immunitaire ou À quel besoin répond-il?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RÉDACTION DE TON AFFICHE"/>
          <p:cNvSpPr txBox="1"/>
          <p:nvPr/>
        </p:nvSpPr>
        <p:spPr>
          <a:xfrm>
            <a:off x="300411" y="692132"/>
            <a:ext cx="3780678" cy="1022451"/>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l" defTabSz="457200">
              <a:lnSpc>
                <a:spcPct val="90000"/>
              </a:lnSpc>
              <a:defRPr cap="all" sz="3200">
                <a:solidFill>
                  <a:srgbClr val="233B6C"/>
                </a:solidFill>
                <a:latin typeface="Gilroy ExtraBold"/>
                <a:ea typeface="Gilroy ExtraBold"/>
                <a:cs typeface="Gilroy ExtraBold"/>
                <a:sym typeface="Gilroy ExtraBold"/>
              </a:defRPr>
            </a:pPr>
            <a:r>
              <a:rPr>
                <a:latin typeface="Gilroy Light"/>
                <a:ea typeface="Gilroy Light"/>
                <a:cs typeface="Gilroy Light"/>
                <a:sym typeface="Gilroy Light"/>
              </a:rPr>
              <a:t>RÉDACTION</a:t>
            </a:r>
            <a:r>
              <a:t> DE TON AFFICHE </a:t>
            </a:r>
          </a:p>
        </p:txBody>
      </p:sp>
      <p:sp>
        <p:nvSpPr>
          <p:cNvPr id="209" name="C’est le temps de préparer ton affiche, ton dépliant ou ta vidéo.…"/>
          <p:cNvSpPr txBox="1"/>
          <p:nvPr/>
        </p:nvSpPr>
        <p:spPr>
          <a:xfrm>
            <a:off x="319140" y="2670713"/>
            <a:ext cx="6689619" cy="138694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914400">
              <a:lnSpc>
                <a:spcPct val="115000"/>
              </a:lnSpc>
              <a:defRPr cap="all" sz="1500">
                <a:solidFill>
                  <a:srgbClr val="233B6C"/>
                </a:solidFill>
                <a:latin typeface="Gilroy ExtraBold"/>
                <a:ea typeface="Gilroy ExtraBold"/>
                <a:cs typeface="Gilroy ExtraBold"/>
                <a:sym typeface="Gilroy ExtraBold"/>
              </a:defRPr>
            </a:pPr>
            <a:r>
              <a:t>C’est le temps de préparer ton affiche, ton dépliant ou ta vidéo.</a:t>
            </a:r>
          </a:p>
          <a:p>
            <a:pPr algn="just" defTabSz="457200">
              <a:defRPr cap="all" sz="1200">
                <a:solidFill>
                  <a:srgbClr val="233B6C"/>
                </a:solidFill>
                <a:latin typeface="Gilroy ExtraBold"/>
                <a:ea typeface="Gilroy ExtraBold"/>
                <a:cs typeface="Gilroy ExtraBold"/>
                <a:sym typeface="Gilroy ExtraBold"/>
              </a:defRPr>
            </a:pPr>
            <a:r>
              <a:t>Consignes pour la rédaction de ton texte</a:t>
            </a:r>
          </a:p>
          <a:p>
            <a:pPr algn="just" defTabSz="457200">
              <a:defRPr cap="all" sz="1200">
                <a:solidFill>
                  <a:srgbClr val="233B6C"/>
                </a:solidFill>
                <a:latin typeface="Gilroy ExtraBold"/>
                <a:ea typeface="Gilroy ExtraBold"/>
                <a:cs typeface="Gilroy ExtraBold"/>
                <a:sym typeface="Gilroy ExtraBold"/>
              </a:defRPr>
            </a:pPr>
          </a:p>
          <a:p>
            <a:pPr marL="152400" indent="-152400" algn="just" defTabSz="457200">
              <a:buSzPct val="123000"/>
              <a:buChar char="•"/>
              <a:defRPr sz="1200">
                <a:solidFill>
                  <a:srgbClr val="233B6C"/>
                </a:solidFill>
                <a:latin typeface="Gilroy Light"/>
                <a:ea typeface="Gilroy Light"/>
                <a:cs typeface="Gilroy Light"/>
                <a:sym typeface="Gilroy Light"/>
              </a:defRPr>
            </a:pPr>
            <a:r>
              <a:t>Nombre de mots: 250-500 mots</a:t>
            </a:r>
          </a:p>
          <a:p>
            <a:pPr marL="152400" indent="-152400" algn="just" defTabSz="457200">
              <a:buSzPct val="123000"/>
              <a:buChar char="•"/>
              <a:defRPr sz="1200">
                <a:solidFill>
                  <a:srgbClr val="233B6C"/>
                </a:solidFill>
                <a:latin typeface="Gilroy Light"/>
                <a:ea typeface="Gilroy Light"/>
                <a:cs typeface="Gilroy Light"/>
                <a:sym typeface="Gilroy Light"/>
              </a:defRPr>
            </a:pPr>
            <a:r>
              <a:t>Destinataires : les élèves de ton école</a:t>
            </a:r>
          </a:p>
          <a:p>
            <a:pPr algn="just" defTabSz="457200">
              <a:defRPr cap="all" sz="1200">
                <a:solidFill>
                  <a:srgbClr val="233B6C"/>
                </a:solidFill>
                <a:latin typeface="Gilroy Light"/>
                <a:ea typeface="Gilroy Light"/>
                <a:cs typeface="Gilroy Light"/>
                <a:sym typeface="Gilroy Light"/>
              </a:defRPr>
            </a:pPr>
          </a:p>
          <a:p>
            <a:pPr algn="just" defTabSz="457200">
              <a:defRPr sz="1200">
                <a:solidFill>
                  <a:srgbClr val="FFFFFF"/>
                </a:solidFill>
                <a:latin typeface="Times Roman"/>
                <a:ea typeface="Times Roman"/>
                <a:cs typeface="Times Roman"/>
                <a:sym typeface="Times Roman"/>
              </a:defRPr>
            </a:pPr>
            <a:r>
              <a:rPr>
                <a:solidFill>
                  <a:srgbClr val="233B6C"/>
                </a:solidFill>
                <a:latin typeface="Gilroy Light"/>
                <a:ea typeface="Gilroy Light"/>
                <a:cs typeface="Gilroy Light"/>
                <a:sym typeface="Gilroy Light"/>
              </a:rPr>
              <a:t>Partage tes découvertes sur les murs de l’école et les réseaux sociaux! </a:t>
            </a:r>
          </a:p>
        </p:txBody>
      </p:sp>
      <p:sp>
        <p:nvSpPr>
          <p:cNvPr id="210" name="Rectangle"/>
          <p:cNvSpPr/>
          <p:nvPr/>
        </p:nvSpPr>
        <p:spPr>
          <a:xfrm>
            <a:off x="325891" y="422435"/>
            <a:ext cx="2474298" cy="193598"/>
          </a:xfrm>
          <a:prstGeom prst="rect">
            <a:avLst/>
          </a:prstGeom>
          <a:solidFill>
            <a:srgbClr val="D9E120"/>
          </a:solidFill>
          <a:ln w="3175">
            <a:miter lim="400000"/>
          </a:ln>
        </p:spPr>
        <p:txBody>
          <a:bodyPr lIns="28624" tIns="28624" rIns="28624" bIns="28624" anchor="ctr"/>
          <a:lstStyle/>
          <a:p>
            <a:pPr defTabSz="602456">
              <a:defRPr sz="2200">
                <a:solidFill>
                  <a:srgbClr val="FFFFFF"/>
                </a:solidFill>
                <a:latin typeface="Helvetica Neue Medium"/>
                <a:ea typeface="Helvetica Neue Medium"/>
                <a:cs typeface="Helvetica Neue Medium"/>
                <a:sym typeface="Helvetica Neue Medium"/>
              </a:defRPr>
            </a:pPr>
          </a:p>
        </p:txBody>
      </p:sp>
      <p:sp>
        <p:nvSpPr>
          <p:cNvPr id="211" name="Voilà des pistes pour t’aider dans ta rédaction:…"/>
          <p:cNvSpPr txBox="1"/>
          <p:nvPr/>
        </p:nvSpPr>
        <p:spPr>
          <a:xfrm>
            <a:off x="285274" y="4721144"/>
            <a:ext cx="6689619" cy="3575150"/>
          </a:xfrm>
          <a:prstGeom prst="rect">
            <a:avLst/>
          </a:prstGeom>
          <a:ln w="3175">
            <a:miter lim="400000"/>
          </a:ln>
          <a:extLst>
            <a:ext uri="{C572A759-6A51-4108-AA02-DFA0A04FC94B}">
              <ma14:wrappingTextBoxFlag xmlns:ma14="http://schemas.microsoft.com/office/mac/drawingml/2011/main" val="1"/>
            </a:ext>
          </a:extLst>
        </p:spPr>
        <p:txBody>
          <a:bodyPr lIns="28624" tIns="28624" rIns="28624" bIns="28624" anchor="ctr">
            <a:spAutoFit/>
          </a:bodyPr>
          <a:lstStyle/>
          <a:p>
            <a:pPr algn="just" defTabSz="457200">
              <a:defRPr cap="all" sz="1200">
                <a:solidFill>
                  <a:srgbClr val="233B6C"/>
                </a:solidFill>
                <a:latin typeface="Gilroy ExtraBold"/>
                <a:ea typeface="Gilroy ExtraBold"/>
                <a:cs typeface="Gilroy ExtraBold"/>
                <a:sym typeface="Gilroy ExtraBold"/>
              </a:defRPr>
            </a:pPr>
            <a:r>
              <a:t>Voilà des pistes pour t’aider dans ta rédaction:</a:t>
            </a:r>
          </a:p>
          <a:p>
            <a:pPr algn="just" defTabSz="457200">
              <a:defRPr sz="1300">
                <a:solidFill>
                  <a:srgbClr val="233B6C"/>
                </a:solidFill>
                <a:latin typeface="Gilroy Light"/>
                <a:ea typeface="Gilroy Light"/>
                <a:cs typeface="Gilroy Light"/>
                <a:sym typeface="Gilroy Light"/>
              </a:defRPr>
            </a:pPr>
          </a:p>
          <a:p>
            <a:pPr algn="just" defTabSz="457200">
              <a:defRPr cap="all" sz="1100">
                <a:solidFill>
                  <a:srgbClr val="233B6C"/>
                </a:solidFill>
                <a:latin typeface="Gilroy ExtraBold"/>
                <a:ea typeface="Gilroy ExtraBold"/>
                <a:cs typeface="Gilroy ExtraBold"/>
                <a:sym typeface="Gilroy ExtraBold"/>
              </a:defRPr>
            </a:pPr>
            <a:r>
              <a:t>1er paragraphe - L’introduction</a:t>
            </a:r>
          </a:p>
          <a:p>
            <a:pPr algn="just" defTabSz="457200">
              <a:defRPr sz="1300">
                <a:solidFill>
                  <a:srgbClr val="233B6C"/>
                </a:solidFill>
                <a:latin typeface="Gilroy Light"/>
                <a:ea typeface="Gilroy Light"/>
                <a:cs typeface="Gilroy Light"/>
                <a:sym typeface="Gilroy Light"/>
              </a:defRPr>
            </a:pPr>
          </a:p>
          <a:p>
            <a:pPr algn="just" defTabSz="457200">
              <a:defRPr sz="11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Sujet amené : </a:t>
            </a:r>
            <a:r>
              <a:t>entre 1 à 3 phrases qui mettent le lecteur sur la piste du sujet sans pour autant lui donner précisément le sujet de l’explication;</a:t>
            </a:r>
          </a:p>
          <a:p>
            <a:pPr marL="457200" algn="just" defTabSz="457200">
              <a:defRPr sz="1300">
                <a:solidFill>
                  <a:srgbClr val="233B6C"/>
                </a:solidFill>
                <a:latin typeface="Gilroy Light"/>
                <a:ea typeface="Gilroy Light"/>
                <a:cs typeface="Gilroy Light"/>
                <a:sym typeface="Gilroy Light"/>
              </a:defRPr>
            </a:pPr>
          </a:p>
          <a:p>
            <a:pPr algn="just" defTabSz="457200">
              <a:defRPr sz="11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Sujet posé : </a:t>
            </a:r>
            <a:r>
              <a:t>Phrase qui dit clairement quel phénomène fera l’objet de l’explication ou quel phénomène sera expliqué. Souvent sous forme de questionnement.</a:t>
            </a:r>
          </a:p>
          <a:p>
            <a:pPr marL="457200" algn="just" defTabSz="457200">
              <a:defRPr sz="1300">
                <a:solidFill>
                  <a:srgbClr val="233B6C"/>
                </a:solidFill>
                <a:latin typeface="Gilroy Light"/>
                <a:ea typeface="Gilroy Light"/>
                <a:cs typeface="Gilroy Light"/>
                <a:sym typeface="Gilroy Light"/>
              </a:defRPr>
            </a:pPr>
          </a:p>
          <a:p>
            <a:pPr algn="just" defTabSz="457200">
              <a:defRPr sz="1100">
                <a:solidFill>
                  <a:srgbClr val="233B6C"/>
                </a:solidFill>
                <a:latin typeface="Gilroy Light"/>
                <a:ea typeface="Gilroy Light"/>
                <a:cs typeface="Gilroy Light"/>
                <a:sym typeface="Gilroy Light"/>
              </a:defRPr>
            </a:pPr>
            <a:r>
              <a:rPr>
                <a:latin typeface="Gilroy ExtraBold"/>
                <a:ea typeface="Gilroy ExtraBold"/>
                <a:cs typeface="Gilroy ExtraBold"/>
                <a:sym typeface="Gilroy ExtraBold"/>
              </a:rPr>
              <a:t>Sujet divisé :</a:t>
            </a:r>
            <a:r>
              <a:t> Phrase dans laquelle on présente les aspects ou idées principales qui constituent les éléments d’explication</a:t>
            </a:r>
          </a:p>
          <a:p>
            <a:pPr algn="just" defTabSz="457200">
              <a:defRPr sz="1300">
                <a:solidFill>
                  <a:srgbClr val="233B6C"/>
                </a:solidFill>
                <a:latin typeface="Gilroy Light"/>
                <a:ea typeface="Gilroy Light"/>
                <a:cs typeface="Gilroy Light"/>
                <a:sym typeface="Gilroy Light"/>
              </a:defRPr>
            </a:pPr>
          </a:p>
          <a:p>
            <a:pPr algn="just" defTabSz="457200">
              <a:defRPr cap="all" sz="1100">
                <a:solidFill>
                  <a:srgbClr val="233B6C"/>
                </a:solidFill>
                <a:latin typeface="Gilroy ExtraBold"/>
                <a:ea typeface="Gilroy ExtraBold"/>
                <a:cs typeface="Gilroy ExtraBold"/>
                <a:sym typeface="Gilroy ExtraBold"/>
              </a:defRPr>
            </a:pPr>
            <a:r>
              <a:t>2e paragraphe (et parfois le 3-4e paragraphe) : Le développement - Phase explicative</a:t>
            </a:r>
          </a:p>
          <a:p>
            <a:pPr marL="889000" algn="l" defTabSz="457200">
              <a:defRPr sz="1100">
                <a:solidFill>
                  <a:srgbClr val="233B6C"/>
                </a:solidFill>
                <a:latin typeface="Gilroy Light"/>
                <a:ea typeface="Gilroy Light"/>
                <a:cs typeface="Gilroy Light"/>
                <a:sym typeface="Gilroy Light"/>
              </a:defRPr>
            </a:pPr>
          </a:p>
          <a:p>
            <a:pPr marL="889000" algn="l" defTabSz="457200">
              <a:defRPr sz="1100">
                <a:solidFill>
                  <a:srgbClr val="233B6C"/>
                </a:solidFill>
                <a:latin typeface="Gilroy Light"/>
                <a:ea typeface="Gilroy Light"/>
                <a:cs typeface="Gilroy Light"/>
                <a:sym typeface="Gilroy Light"/>
              </a:defRPr>
            </a:pPr>
          </a:p>
          <a:p>
            <a:pPr marL="889000" algn="l" defTabSz="457200">
              <a:defRPr sz="1100">
                <a:solidFill>
                  <a:srgbClr val="233B6C"/>
                </a:solidFill>
                <a:latin typeface="Gilroy Light"/>
                <a:ea typeface="Gilroy Light"/>
                <a:cs typeface="Gilroy Light"/>
                <a:sym typeface="Gilroy Light"/>
              </a:defRPr>
            </a:pPr>
          </a:p>
          <a:p>
            <a:pPr algn="just" defTabSz="457200">
              <a:defRPr sz="1100">
                <a:solidFill>
                  <a:srgbClr val="233B6C"/>
                </a:solidFill>
                <a:latin typeface="Gilroy Light"/>
                <a:ea typeface="Gilroy Light"/>
                <a:cs typeface="Gilroy Light"/>
                <a:sym typeface="Gilroy Light"/>
              </a:defRPr>
            </a:pPr>
            <a:r>
              <a:t> </a:t>
            </a:r>
          </a:p>
          <a:p>
            <a:pPr algn="just" defTabSz="457200">
              <a:defRPr sz="1100">
                <a:solidFill>
                  <a:srgbClr val="233B6C"/>
                </a:solidFill>
                <a:latin typeface="Gilroy Light"/>
                <a:ea typeface="Gilroy Light"/>
                <a:cs typeface="Gilroy Light"/>
                <a:sym typeface="Gilroy Light"/>
              </a:defRPr>
            </a:pPr>
            <a:r>
              <a:rPr cap="all">
                <a:latin typeface="Gilroy ExtraBold"/>
                <a:ea typeface="Gilroy ExtraBold"/>
                <a:cs typeface="Gilroy ExtraBold"/>
                <a:sym typeface="Gilroy ExtraBold"/>
              </a:rPr>
              <a:t>Dernier paragraphe :</a:t>
            </a:r>
            <a:r>
              <a:rPr cap="all"/>
              <a:t> </a:t>
            </a:r>
            <a:r>
              <a:t>C’est la conclusion. Ajoute un organisateur textuel approprié (ex. pour conclure, pour terminer, en conclusion) et une fermeture du sujet.</a:t>
            </a:r>
          </a:p>
        </p:txBody>
      </p:sp>
      <p:pic>
        <p:nvPicPr>
          <p:cNvPr id="212" name="Ecole en reseau-EER-Logo-32761-Final-fond transparent.png" descr="Ecole en reseau-EER-Logo-32761-Final-fond transparent.png"/>
          <p:cNvPicPr>
            <a:picLocks noChangeAspect="1"/>
          </p:cNvPicPr>
          <p:nvPr/>
        </p:nvPicPr>
        <p:blipFill>
          <a:blip r:embed="rId2">
            <a:extLst/>
          </a:blip>
          <a:stretch>
            <a:fillRect/>
          </a:stretch>
        </p:blipFill>
        <p:spPr>
          <a:xfrm>
            <a:off x="3862041" y="8913830"/>
            <a:ext cx="1323237" cy="662179"/>
          </a:xfrm>
          <a:prstGeom prst="rect">
            <a:avLst/>
          </a:prstGeom>
          <a:ln w="3175">
            <a:miter lim="400000"/>
          </a:ln>
        </p:spPr>
      </p:pic>
      <p:sp>
        <p:nvSpPr>
          <p:cNvPr id="213" name="Chaque paragraphe correspond à un aspect et chaque aspect correspond à un élément d’explication.…"/>
          <p:cNvSpPr txBox="1"/>
          <p:nvPr/>
        </p:nvSpPr>
        <p:spPr>
          <a:xfrm>
            <a:off x="-637252" y="7339395"/>
            <a:ext cx="7372451" cy="387450"/>
          </a:xfrm>
          <a:prstGeom prst="rect">
            <a:avLst/>
          </a:prstGeom>
          <a:ln w="3175">
            <a:miter lim="400000"/>
          </a:ln>
          <a:extLst>
            <a:ext uri="{C572A759-6A51-4108-AA02-DFA0A04FC94B}">
              <ma14:wrappingTextBoxFlag xmlns:ma14="http://schemas.microsoft.com/office/mac/drawingml/2011/main" val="1"/>
            </a:ext>
          </a:extLst>
        </p:spPr>
        <p:txBody>
          <a:bodyPr wrap="none" lIns="28624" tIns="28624" rIns="28624" bIns="28624" anchor="ctr">
            <a:spAutoFit/>
          </a:bodyPr>
          <a:lstStyle/>
          <a:p>
            <a:pPr marL="889000" algn="l" defTabSz="457200">
              <a:defRPr sz="1100">
                <a:solidFill>
                  <a:srgbClr val="233B6C"/>
                </a:solidFill>
                <a:latin typeface="Gilroy Light"/>
                <a:ea typeface="Gilroy Light"/>
                <a:cs typeface="Gilroy Light"/>
                <a:sym typeface="Gilroy Light"/>
              </a:defRPr>
            </a:pPr>
            <a:r>
              <a:t>Chaque paragraphe correspond à un aspect et chaque aspect correspond à un élément d’explication.</a:t>
            </a:r>
          </a:p>
          <a:p>
            <a:pPr marL="889000" algn="l" defTabSz="457200">
              <a:defRPr sz="1100">
                <a:solidFill>
                  <a:srgbClr val="233B6C"/>
                </a:solidFill>
                <a:latin typeface="Gilroy Light"/>
                <a:ea typeface="Gilroy Light"/>
                <a:cs typeface="Gilroy Light"/>
                <a:sym typeface="Gilroy Light"/>
              </a:defRPr>
            </a:pPr>
            <a:r>
              <a:t>Chaque paragraphe aura cette structure : brève introduction – bref développement et brève conclusion.</a:t>
            </a:r>
          </a:p>
        </p:txBody>
      </p:sp>
      <p:pic>
        <p:nvPicPr>
          <p:cNvPr id="214" name="EcoleDesProteines_LogoCouleurs.jpg" descr="EcoleDesProteines_LogoCouleurs.jpg"/>
          <p:cNvPicPr>
            <a:picLocks noChangeAspect="1"/>
          </p:cNvPicPr>
          <p:nvPr/>
        </p:nvPicPr>
        <p:blipFill>
          <a:blip r:embed="rId3">
            <a:extLst/>
          </a:blip>
          <a:stretch>
            <a:fillRect/>
          </a:stretch>
        </p:blipFill>
        <p:spPr>
          <a:xfrm>
            <a:off x="261445" y="8804433"/>
            <a:ext cx="1673846" cy="880972"/>
          </a:xfrm>
          <a:prstGeom prst="rect">
            <a:avLst/>
          </a:prstGeom>
          <a:ln w="3175">
            <a:miter lim="400000"/>
          </a:ln>
        </p:spPr>
      </p:pic>
      <p:pic>
        <p:nvPicPr>
          <p:cNvPr id="215" name="logo_proteo.jpg" descr="logo_proteo.jpg"/>
          <p:cNvPicPr>
            <a:picLocks noChangeAspect="1"/>
          </p:cNvPicPr>
          <p:nvPr/>
        </p:nvPicPr>
        <p:blipFill>
          <a:blip r:embed="rId4">
            <a:extLst/>
          </a:blip>
          <a:stretch>
            <a:fillRect/>
          </a:stretch>
        </p:blipFill>
        <p:spPr>
          <a:xfrm>
            <a:off x="2207434" y="8959784"/>
            <a:ext cx="1254592" cy="570270"/>
          </a:xfrm>
          <a:prstGeom prst="rect">
            <a:avLst/>
          </a:prstGeom>
          <a:ln w="3175">
            <a:miter lim="400000"/>
          </a:ln>
        </p:spPr>
      </p:pic>
      <p:pic>
        <p:nvPicPr>
          <p:cNvPr id="216" name="img-logo2-fr.png" descr="img-logo2-fr.png"/>
          <p:cNvPicPr>
            <a:picLocks noChangeAspect="1"/>
          </p:cNvPicPr>
          <p:nvPr/>
        </p:nvPicPr>
        <p:blipFill>
          <a:blip r:embed="rId5">
            <a:extLst/>
          </a:blip>
          <a:stretch>
            <a:fillRect/>
          </a:stretch>
        </p:blipFill>
        <p:spPr>
          <a:xfrm>
            <a:off x="5695360" y="8986853"/>
            <a:ext cx="1069133" cy="516133"/>
          </a:xfrm>
          <a:prstGeom prst="rect">
            <a:avLst/>
          </a:prstGeom>
          <a:ln w="3175">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8624" tIns="28624" rIns="28624" bIns="28624" numCol="1" spcCol="38100" rtlCol="0" anchor="ctr" upright="0">
        <a:spAutoFit/>
      </a:bodyPr>
      <a:lstStyle>
        <a:defPPr marL="0" marR="0" indent="0" algn="ctr" defTabSz="602456"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8624" tIns="28624" rIns="28624" bIns="28624" numCol="1" spcCol="38100" rtlCol="0" anchor="ctr" upright="0">
        <a:spAutoFit/>
      </a:bodyPr>
      <a:lstStyle>
        <a:defPPr marL="0" marR="0" indent="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8624" tIns="28624" rIns="28624" bIns="28624" numCol="1" spcCol="38100" rtlCol="0" anchor="ctr" upright="0">
        <a:spAutoFit/>
      </a:bodyPr>
      <a:lstStyle>
        <a:defPPr marL="0" marR="0" indent="0" algn="ctr" defTabSz="602456"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8624" tIns="28624" rIns="28624" bIns="28624" numCol="1" spcCol="38100" rtlCol="0" anchor="ctr" upright="0">
        <a:spAutoFit/>
      </a:bodyPr>
      <a:lstStyle>
        <a:defPPr marL="0" marR="0" indent="0" algn="ctr" defTabSz="1788115"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