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6858000" cx="12192000"/>
  <p:notesSz cx="6858000" cy="9144000"/>
  <p:embeddedFontLst>
    <p:embeddedFont>
      <p:font typeface="Quattrocento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4" roundtripDataSignature="AMtx7mi3M3Tu9i7ni3pZVhFfpk60rzlOX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QuattrocentoSans-bold.fntdata"/><Relationship Id="rId30" Type="http://schemas.openxmlformats.org/officeDocument/2006/relationships/font" Target="fonts/QuattrocentoSans-regular.fntdata"/><Relationship Id="rId11" Type="http://schemas.openxmlformats.org/officeDocument/2006/relationships/slide" Target="slides/slide7.xml"/><Relationship Id="rId33" Type="http://schemas.openxmlformats.org/officeDocument/2006/relationships/font" Target="fonts/QuattrocentoSans-boldItalic.fntdata"/><Relationship Id="rId10" Type="http://schemas.openxmlformats.org/officeDocument/2006/relationships/slide" Target="slides/slide6.xml"/><Relationship Id="rId32" Type="http://schemas.openxmlformats.org/officeDocument/2006/relationships/font" Target="fonts/QuattrocentoSans-italic.fntdata"/><Relationship Id="rId13" Type="http://schemas.openxmlformats.org/officeDocument/2006/relationships/slide" Target="slides/slide9.xml"/><Relationship Id="rId12" Type="http://schemas.openxmlformats.org/officeDocument/2006/relationships/slide" Target="slides/slide8.xml"/><Relationship Id="rId34" Type="http://customschemas.google.com/relationships/presentationmetadata" Target="meta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Informer les élèves qu’ils débutent aujourd’hui l’apprentissage d’un nouveau contenu en orientation scolaire et professionnelle, c’est-à-dire, un COSP qui se nomme: Métier d'élève et méthodes de travail.</a:t>
            </a:r>
            <a:endParaRPr/>
          </a:p>
          <a:p>
            <a:pPr indent="0" lvl="0" marL="0" rtl="0" algn="l">
              <a:lnSpc>
                <a:spcPct val="100000"/>
              </a:lnSpc>
              <a:spcBef>
                <a:spcPts val="0"/>
              </a:spcBef>
              <a:spcAft>
                <a:spcPts val="0"/>
              </a:spcAft>
              <a:buSzPts val="1400"/>
              <a:buNone/>
            </a:pPr>
            <a:r>
              <a:rPr lang="en-US"/>
              <a:t>Ce COSP va se vivre en trois parties: aujourd’hui avec des activités de préparation, lors d’une rencontre virtuelle avec École en réseau et leur annoncer qu’un retour sera fait après la rencontre en réseau, afin de s’assurer que l’apprentissage est intégré. L'apprentissage étant en lien avec la comparaison des méthodes de travail  et les exigences du métier d'élève.</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Amener les élèves à dresser une liste des exigences du métier d’élève. </a:t>
            </a:r>
            <a:endParaRPr/>
          </a:p>
          <a:p>
            <a:pPr indent="-228600" lvl="0" marL="457200" marR="0" rtl="0" algn="l">
              <a:lnSpc>
                <a:spcPct val="100000"/>
              </a:lnSpc>
              <a:spcBef>
                <a:spcPts val="0"/>
              </a:spcBef>
              <a:spcAft>
                <a:spcPts val="0"/>
              </a:spcAft>
              <a:buSzPts val="1400"/>
              <a:buNone/>
            </a:pPr>
            <a:r>
              <a:rPr lang="en-US"/>
              <a:t>Les équipes inscrivent leurs réponses dans la présentation interactive. Vous recevrez par courriel le nuage de mots créé afin de garder des traces du remue-méninge.</a:t>
            </a:r>
            <a:endParaRPr/>
          </a:p>
          <a:p>
            <a:pPr indent="-228600" lvl="0" marL="457200" marR="0" rtl="0" algn="l">
              <a:lnSpc>
                <a:spcPct val="100000"/>
              </a:lnSpc>
              <a:spcBef>
                <a:spcPts val="0"/>
              </a:spcBef>
              <a:spcAft>
                <a:spcPts val="0"/>
              </a:spcAft>
              <a:buSzPts val="1400"/>
              <a:buNone/>
            </a:pPr>
            <a:r>
              <a:rPr lang="en-US"/>
              <a:t>➢  « Pour élargir le répertoire de chacun, le groupe dresse une liste des différentes exigences qu’il perçoit de l’école. Le cas échéant, l’adulte y ajoute celles qu’elle ou il juge pertinentes. La liste devient une banque à laquelle se référer régulièrement . »</a:t>
            </a:r>
            <a:endParaRPr/>
          </a:p>
          <a:p>
            <a:pPr indent="-228600" lvl="0" marL="457200" marR="0" rtl="0" algn="l">
              <a:lnSpc>
                <a:spcPct val="100000"/>
              </a:lnSpc>
              <a:spcBef>
                <a:spcPts val="0"/>
              </a:spcBef>
              <a:spcAft>
                <a:spcPts val="0"/>
              </a:spcAft>
              <a:buClr>
                <a:srgbClr val="000000"/>
              </a:buClr>
              <a:buSzPts val="1400"/>
              <a:buFont typeface="Arial"/>
              <a:buNone/>
            </a:pPr>
            <a:r>
              <a:rPr lang="en-US"/>
              <a:t>Pour bonifier la liste, se référer à la </a:t>
            </a:r>
            <a:r>
              <a:rPr i="1" lang="en-US"/>
              <a:t>Liste de référence : Les exigences et les méthodes de travail.</a:t>
            </a:r>
            <a:endParaRPr i="1"/>
          </a:p>
          <a:p>
            <a:pPr indent="-228600" lvl="0" marL="457200" marR="0" rtl="0" algn="l">
              <a:lnSpc>
                <a:spcPct val="100000"/>
              </a:lnSpc>
              <a:spcBef>
                <a:spcPts val="0"/>
              </a:spcBef>
              <a:spcAft>
                <a:spcPts val="0"/>
              </a:spcAft>
              <a:buSzPts val="1400"/>
              <a:buNone/>
            </a:pPr>
            <a:r>
              <a:t/>
            </a:r>
            <a:endParaRPr/>
          </a:p>
        </p:txBody>
      </p:sp>
      <p:sp>
        <p:nvSpPr>
          <p:cNvPr id="236" name="Google Shape;236;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200"/>
              <a:buFont typeface="Calibri"/>
              <a:buChar char="-"/>
            </a:pPr>
            <a:r>
              <a:rPr lang="en-US"/>
              <a:t>Inviter les élèves à reconnaître leurs méthodes de travail à l’école et à les noter à la question 2 du cahier de l’élève. </a:t>
            </a:r>
            <a:endParaRPr/>
          </a:p>
          <a:p>
            <a:pPr indent="0" lvl="0" marL="0" rtl="0" algn="l">
              <a:lnSpc>
                <a:spcPct val="100000"/>
              </a:lnSpc>
              <a:spcBef>
                <a:spcPts val="0"/>
              </a:spcBef>
              <a:spcAft>
                <a:spcPts val="0"/>
              </a:spcAft>
              <a:buClr>
                <a:schemeClr val="dk1"/>
              </a:buClr>
              <a:buSzPts val="1200"/>
              <a:buNone/>
            </a:pPr>
            <a:r>
              <a:rPr lang="en-US"/>
              <a:t>➢ Pour répondre aux exigences du métier d'élève, vous devez utiliser des méthodes de travail.</a:t>
            </a:r>
            <a:endParaRPr/>
          </a:p>
          <a:p>
            <a:pPr indent="0" lvl="0" marL="0" rtl="0" algn="l">
              <a:lnSpc>
                <a:spcPct val="100000"/>
              </a:lnSpc>
              <a:spcBef>
                <a:spcPts val="0"/>
              </a:spcBef>
              <a:spcAft>
                <a:spcPts val="0"/>
              </a:spcAft>
              <a:buClr>
                <a:schemeClr val="dk1"/>
              </a:buClr>
              <a:buSzPts val="1200"/>
              <a:buNone/>
            </a:pPr>
            <a:r>
              <a:rPr lang="en-US"/>
              <a:t>« Lorsque vous suivez le cours de mathématique, quelles méthodes utilisez-vous pour réaliser les tâches demandées, pour résoudre les problèmes? Est-ce la même chose pour les autres matières? Ces observations vous permettront de dresser une liste de méthodes de travail que vous utilisez. »</a:t>
            </a:r>
            <a:endParaRPr/>
          </a:p>
        </p:txBody>
      </p:sp>
      <p:sp>
        <p:nvSpPr>
          <p:cNvPr id="242" name="Google Shape;242;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Amener les élèves à dresser une liste des méthodes de travail du métier d’élève. </a:t>
            </a:r>
            <a:endParaRPr/>
          </a:p>
          <a:p>
            <a:pPr indent="-228600" lvl="0" marL="457200" marR="0" rtl="0" algn="l">
              <a:lnSpc>
                <a:spcPct val="100000"/>
              </a:lnSpc>
              <a:spcBef>
                <a:spcPts val="0"/>
              </a:spcBef>
              <a:spcAft>
                <a:spcPts val="0"/>
              </a:spcAft>
              <a:buSzPts val="1400"/>
              <a:buNone/>
            </a:pPr>
            <a:r>
              <a:rPr lang="en-US"/>
              <a:t>Les équipes inscrivent leurs réponses dans la présentation interactive. Vous recevrez par courriel le nuage de mots créé afin de garder des traces du remue-méninge.</a:t>
            </a:r>
            <a:endParaRPr/>
          </a:p>
          <a:p>
            <a:pPr indent="-228600" lvl="0" marL="457200" marR="0" rtl="0" algn="l">
              <a:lnSpc>
                <a:spcPct val="100000"/>
              </a:lnSpc>
              <a:spcBef>
                <a:spcPts val="0"/>
              </a:spcBef>
              <a:spcAft>
                <a:spcPts val="0"/>
              </a:spcAft>
              <a:buSzPts val="1400"/>
              <a:buNone/>
            </a:pPr>
            <a:r>
              <a:rPr lang="en-US"/>
              <a:t>➢  « Pour élargir le répertoire de chacun, le groupe dresse une liste des différentes méthodes de travail que ses membres utilisent dans une situation donnée. Le cas échéant, l’adulte y ajoute celles qu’elle ou il juge pertinentes. La liste devient une banque à laquelle se référer régulièrement . »</a:t>
            </a:r>
            <a:endParaRPr/>
          </a:p>
          <a:p>
            <a:pPr indent="-228600" lvl="0" marL="457200" marR="0" rtl="0" algn="l">
              <a:lnSpc>
                <a:spcPct val="100000"/>
              </a:lnSpc>
              <a:spcBef>
                <a:spcPts val="0"/>
              </a:spcBef>
              <a:spcAft>
                <a:spcPts val="0"/>
              </a:spcAft>
              <a:buSzPts val="1400"/>
              <a:buNone/>
            </a:pPr>
            <a:r>
              <a:rPr lang="en-US"/>
              <a:t>Pour bonifier la liste, se référer à la </a:t>
            </a:r>
            <a:r>
              <a:rPr i="1" lang="en-US"/>
              <a:t>Liste de référence : Les exigences et méthodes de travail .</a:t>
            </a:r>
            <a:endParaRPr i="1"/>
          </a:p>
        </p:txBody>
      </p:sp>
      <p:sp>
        <p:nvSpPr>
          <p:cNvPr id="261" name="Google Shape;261;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Chaque élève est appelé, en s’appuyant sur la liste de méthodes de travail et d’exigences réalisées à l’étape précédente, à prendre conscience de ses méthodes de travail et à faire des constats (ex. : méthodes efficaces, moyennement efficaces, peu efficaces) à la question 3 du cahier de l'élève.</a:t>
            </a:r>
            <a:endParaRPr/>
          </a:p>
        </p:txBody>
      </p:sp>
      <p:sp>
        <p:nvSpPr>
          <p:cNvPr id="267" name="Google Shape;267;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 Pour aller plus loin, l’élève se donne un défi en choisissant une ou deux méthodes de travail qu’il veut mettre à l’essai. Il distingue les méthodes qui sont réellement efficaces pour lui et ce qu’il aurait avantage à améliorer ou à développer. Il est amené à percevoir le lien entre l’utilisation de méthodes de travail efficaces et les avantages qu’elles confèrent à l’exercice du métier d’élève. » </a:t>
            </a:r>
            <a:endParaRPr/>
          </a:p>
        </p:txBody>
      </p:sp>
      <p:sp>
        <p:nvSpPr>
          <p:cNvPr id="273" name="Google Shape;273;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400"/>
              <a:buFont typeface="Arial"/>
              <a:buNone/>
            </a:pPr>
            <a:r>
              <a:rPr lang="en-US" sz="1000" u="none" strike="noStrike">
                <a:latin typeface="Arial"/>
                <a:ea typeface="Arial"/>
                <a:cs typeface="Arial"/>
                <a:sym typeface="Arial"/>
              </a:rPr>
              <a:t>Introduire la vidéo qui sera présentée </a:t>
            </a:r>
            <a:r>
              <a:rPr lang="en-US" sz="1000" u="none" strike="noStrike">
                <a:latin typeface="Arial"/>
                <a:ea typeface="Arial"/>
                <a:cs typeface="Arial"/>
                <a:sym typeface="Arial"/>
                <a:extLst>
                  <a:ext uri="http://customooxmlschemas.google.com/">
                    <go:slidesCustomData xmlns:go="http://customooxmlschemas.google.com/" textRoundtripDataId="0"/>
                  </a:ext>
                </a:extLst>
              </a:rPr>
              <a:t>ainsi</a:t>
            </a:r>
            <a:r>
              <a:rPr lang="en-US" sz="1000" u="none" strike="noStrike">
                <a:latin typeface="Arial"/>
                <a:ea typeface="Arial"/>
                <a:cs typeface="Arial"/>
                <a:sym typeface="Arial"/>
              </a:rPr>
              <a:t> que son intention. Julie Michaud nous parlera des méthodes de travail et des exigences de son métier de garde-parc naturaliste.</a:t>
            </a:r>
            <a:endParaRPr sz="1000"/>
          </a:p>
          <a:p>
            <a:pPr indent="0" lvl="0" marL="0" rtl="0" algn="l">
              <a:lnSpc>
                <a:spcPct val="115000"/>
              </a:lnSpc>
              <a:spcBef>
                <a:spcPts val="1200"/>
              </a:spcBef>
              <a:spcAft>
                <a:spcPts val="0"/>
              </a:spcAft>
              <a:buSzPts val="1400"/>
              <a:buFont typeface="Arial"/>
              <a:buNone/>
            </a:pPr>
            <a:r>
              <a:rPr lang="en-US" sz="1000" u="none" strike="noStrike">
                <a:latin typeface="Arial"/>
                <a:ea typeface="Arial"/>
                <a:cs typeface="Arial"/>
                <a:sym typeface="Arial"/>
              </a:rPr>
              <a:t>Durant la vidéo, demander aux élèves de noter les méthodes de travail et les exigences du métier de garde-parc naturaliste dans le tableau à la question 5 du cahier de l’élève.</a:t>
            </a:r>
            <a:endParaRPr sz="1000" u="none" strike="noStrike">
              <a:latin typeface="Arial"/>
              <a:ea typeface="Arial"/>
              <a:cs typeface="Arial"/>
              <a:sym typeface="Arial"/>
            </a:endParaRPr>
          </a:p>
        </p:txBody>
      </p:sp>
      <p:sp>
        <p:nvSpPr>
          <p:cNvPr id="292" name="Google Shape;292;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À la lumière des informations transmises dans la vidéo, demander aux élèves s’ils trouvent que le métier d’élève et celui de garde-parc naturaliste ont des exigences semblables ou non.</a:t>
            </a:r>
            <a:endParaRPr/>
          </a:p>
        </p:txBody>
      </p:sp>
      <p:sp>
        <p:nvSpPr>
          <p:cNvPr id="311" name="Google Shape;311;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Demander aux élèves d’expliquer quelles exigences se ressemblent et/ou lesquelles sont différentes en une ou deux phrases.</a:t>
            </a:r>
            <a:endParaRPr/>
          </a:p>
        </p:txBody>
      </p:sp>
      <p:sp>
        <p:nvSpPr>
          <p:cNvPr id="317" name="Google Shape;317;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À la lumière des informations transmises dans la vidéo, demander aux élèves s’ils trouvent que les méthodes de travail du métier d’élève et de celui de garde-parc sont semblables ou non.</a:t>
            </a:r>
            <a:endParaRPr/>
          </a:p>
        </p:txBody>
      </p:sp>
      <p:sp>
        <p:nvSpPr>
          <p:cNvPr id="323" name="Google Shape;323;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Demander aux élèves quelles méthodes de travail sont semblables et lesquelles sont différentes en une ou deux phrases.</a:t>
            </a:r>
            <a:endParaRPr/>
          </a:p>
        </p:txBody>
      </p:sp>
      <p:sp>
        <p:nvSpPr>
          <p:cNvPr id="329" name="Google Shape;329;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0" lang="en-US" u="none" strike="noStrike">
                <a:solidFill>
                  <a:srgbClr val="000000"/>
                </a:solidFill>
              </a:rPr>
              <a:t>Informer les élèves que dès le troisième cycle du primaire et jusqu’à la fin du secondaire, les COSP </a:t>
            </a:r>
            <a:r>
              <a:rPr lang="en-US">
                <a:solidFill>
                  <a:srgbClr val="000000"/>
                </a:solidFill>
              </a:rPr>
              <a:t>permettent aux </a:t>
            </a:r>
            <a:r>
              <a:rPr b="0" i="0" lang="en-US" u="none" strike="noStrike">
                <a:solidFill>
                  <a:srgbClr val="000000"/>
                </a:solidFill>
              </a:rPr>
              <a:t>élèves de s’intéresser </a:t>
            </a:r>
            <a:r>
              <a:rPr lang="en-US">
                <a:solidFill>
                  <a:srgbClr val="000000"/>
                </a:solidFill>
              </a:rPr>
              <a:t>à leur </a:t>
            </a:r>
            <a:r>
              <a:rPr b="0" i="0" lang="en-US" u="none" strike="noStrike">
                <a:solidFill>
                  <a:srgbClr val="000000"/>
                </a:solidFill>
              </a:rPr>
              <a:t>développement personnel et scolaire </a:t>
            </a:r>
            <a:r>
              <a:rPr lang="en-US">
                <a:solidFill>
                  <a:srgbClr val="000000"/>
                </a:solidFill>
              </a:rPr>
              <a:t>afin de se préparer à</a:t>
            </a:r>
            <a:r>
              <a:rPr b="0" i="0" lang="en-US" u="none" strike="noStrike">
                <a:solidFill>
                  <a:srgbClr val="000000"/>
                </a:solidFill>
              </a:rPr>
              <a:t> </a:t>
            </a:r>
            <a:r>
              <a:rPr lang="en-US">
                <a:solidFill>
                  <a:srgbClr val="000000"/>
                </a:solidFill>
              </a:rPr>
              <a:t>leur avenir</a:t>
            </a:r>
            <a:r>
              <a:rPr b="0" i="0" lang="en-US" u="none" strike="noStrike">
                <a:solidFill>
                  <a:srgbClr val="000000"/>
                </a:solidFill>
              </a:rPr>
              <a:t>. Il s’agit d’un éveil à la connaissance de soi, à la connaissance du monde scolaire et à celle du monde du travail.</a:t>
            </a:r>
            <a:r>
              <a:rPr b="0" i="0" lang="en-US">
                <a:solidFill>
                  <a:srgbClr val="000000"/>
                </a:solidFill>
              </a:rPr>
              <a:t>​</a:t>
            </a:r>
            <a:endParaRPr b="0" i="0">
              <a:solidFill>
                <a:srgbClr val="444444"/>
              </a:solidFill>
            </a:endParaRPr>
          </a:p>
          <a:p>
            <a:pPr indent="-228600" lvl="0" marL="457200" rtl="0" algn="l">
              <a:lnSpc>
                <a:spcPct val="100000"/>
              </a:lnSpc>
              <a:spcBef>
                <a:spcPts val="0"/>
              </a:spcBef>
              <a:spcAft>
                <a:spcPts val="0"/>
              </a:spcAft>
              <a:buSzPts val="1400"/>
              <a:buNone/>
            </a:pPr>
            <a:r>
              <a:rPr b="0" i="0" lang="en-US">
                <a:solidFill>
                  <a:srgbClr val="000000"/>
                </a:solidFill>
              </a:rPr>
              <a:t>​</a:t>
            </a:r>
            <a:endParaRPr b="0" i="0">
              <a:solidFill>
                <a:srgbClr val="444444"/>
              </a:solidFill>
            </a:endParaRPr>
          </a:p>
          <a:p>
            <a:pPr indent="-228600" lvl="0" marL="457200" rtl="0" algn="l">
              <a:lnSpc>
                <a:spcPct val="100000"/>
              </a:lnSpc>
              <a:spcBef>
                <a:spcPts val="0"/>
              </a:spcBef>
              <a:spcAft>
                <a:spcPts val="0"/>
              </a:spcAft>
              <a:buSzPts val="1400"/>
              <a:buNone/>
            </a:pPr>
            <a:r>
              <a:rPr b="0" i="0" lang="en-US" u="none" strike="noStrike">
                <a:solidFill>
                  <a:srgbClr val="000000"/>
                </a:solidFill>
              </a:rPr>
              <a:t>Informer les élèves des composantes du COSP : </a:t>
            </a:r>
            <a:r>
              <a:rPr b="0" i="0" lang="en-US">
                <a:solidFill>
                  <a:srgbClr val="000000"/>
                </a:solidFill>
              </a:rPr>
              <a:t>​</a:t>
            </a:r>
            <a:endParaRPr b="0" i="0">
              <a:solidFill>
                <a:srgbClr val="444444"/>
              </a:solidFill>
            </a:endParaRPr>
          </a:p>
          <a:p>
            <a:pPr indent="-228600" lvl="0" marL="457200" rtl="0" algn="l">
              <a:lnSpc>
                <a:spcPct val="100000"/>
              </a:lnSpc>
              <a:spcBef>
                <a:spcPts val="0"/>
              </a:spcBef>
              <a:spcAft>
                <a:spcPts val="0"/>
              </a:spcAft>
              <a:buSzPts val="1400"/>
              <a:buNone/>
            </a:pPr>
            <a:r>
              <a:rPr b="0" i="0" lang="en-US" u="none" strike="noStrike">
                <a:solidFill>
                  <a:srgbClr val="000000"/>
                </a:solidFill>
              </a:rPr>
              <a:t>Thème du COSP : </a:t>
            </a:r>
            <a:r>
              <a:rPr lang="en-US">
                <a:solidFill>
                  <a:srgbClr val="000000"/>
                </a:solidFill>
              </a:rPr>
              <a:t>Métier </a:t>
            </a:r>
            <a:r>
              <a:rPr b="0" i="0" lang="en-US" u="none" strike="noStrike">
                <a:solidFill>
                  <a:srgbClr val="000000"/>
                </a:solidFill>
              </a:rPr>
              <a:t>d’élève et méthodes de travail</a:t>
            </a:r>
            <a:endParaRPr b="0" i="0">
              <a:solidFill>
                <a:srgbClr val="444444"/>
              </a:solidFill>
            </a:endParaRPr>
          </a:p>
          <a:p>
            <a:pPr indent="-228600" lvl="0" marL="457200" marR="0" rtl="0" algn="l">
              <a:lnSpc>
                <a:spcPct val="100000"/>
              </a:lnSpc>
              <a:spcBef>
                <a:spcPts val="0"/>
              </a:spcBef>
              <a:spcAft>
                <a:spcPts val="0"/>
              </a:spcAft>
              <a:buClr>
                <a:srgbClr val="000000"/>
              </a:buClr>
              <a:buSzPts val="1400"/>
              <a:buFont typeface="Arial"/>
              <a:buNone/>
            </a:pPr>
            <a:r>
              <a:rPr b="0" i="0" lang="en-US" u="none" strike="noStrike">
                <a:solidFill>
                  <a:srgbClr val="000000"/>
                </a:solidFill>
              </a:rPr>
              <a:t>Résultat attendu (RA) : </a:t>
            </a:r>
            <a:r>
              <a:rPr b="0" lang="en-US" sz="1800">
                <a:solidFill>
                  <a:srgbClr val="7030A0"/>
                </a:solidFill>
              </a:rPr>
              <a:t>Comparer les méthodes de travail et les exigences du métier d’élève à celles observées dans le monde du travail </a:t>
            </a:r>
            <a:r>
              <a:rPr b="0" i="0" lang="en-US" u="none" strike="noStrike">
                <a:solidFill>
                  <a:srgbClr val="000000"/>
                </a:solidFill>
              </a:rPr>
              <a:t>(La stratégie d’apprentissage fait partie du RA).</a:t>
            </a:r>
            <a:r>
              <a:rPr b="0" i="0" lang="en-US">
                <a:solidFill>
                  <a:srgbClr val="000000"/>
                </a:solidFill>
              </a:rPr>
              <a:t>​</a:t>
            </a:r>
            <a:endParaRPr b="0" i="0">
              <a:solidFill>
                <a:srgbClr val="444444"/>
              </a:solidFill>
            </a:endParaRPr>
          </a:p>
          <a:p>
            <a:pPr indent="-228600" lvl="0" marL="457200" rtl="0" algn="l">
              <a:lnSpc>
                <a:spcPct val="100000"/>
              </a:lnSpc>
              <a:spcBef>
                <a:spcPts val="0"/>
              </a:spcBef>
              <a:spcAft>
                <a:spcPts val="0"/>
              </a:spcAft>
              <a:buSzPts val="1400"/>
              <a:buNone/>
            </a:pPr>
            <a:r>
              <a:rPr b="0" i="0" lang="en-US" u="none" strike="noStrike">
                <a:solidFill>
                  <a:srgbClr val="000000"/>
                </a:solidFill>
              </a:rPr>
              <a:t>Stratégie d’apprentissage </a:t>
            </a:r>
            <a:r>
              <a:rPr lang="en-US"/>
              <a:t>Comparer : Rechercher des éléments ou des caractéristiques qui permettent d’établir des relations ou des rapports entre les informations (rechercher des différences ou des ressemblances, rechercher des rapports de dimensions [plus grand que, plus petit que, égal à], rechercher des rapports d’importance, rechercher des rapports d’ordre ou de séquence, etc.)1</a:t>
            </a:r>
            <a:r>
              <a:rPr b="0" i="0" lang="en-US" u="none" strike="noStrike">
                <a:solidFill>
                  <a:srgbClr val="000000"/>
                </a:solidFill>
              </a:rPr>
              <a:t>Axe de connaissance : Connaissance de soi.</a:t>
            </a:r>
            <a:r>
              <a:rPr b="0" i="0" lang="en-US">
                <a:solidFill>
                  <a:srgbClr val="000000"/>
                </a:solidFill>
              </a:rPr>
              <a:t>​</a:t>
            </a:r>
            <a:endParaRPr b="0" i="0">
              <a:solidFill>
                <a:srgbClr val="444444"/>
              </a:solidFill>
            </a:endParaRPr>
          </a:p>
          <a:p>
            <a:pPr indent="-228600" lvl="0" marL="457200" rtl="0" algn="l">
              <a:lnSpc>
                <a:spcPct val="100000"/>
              </a:lnSpc>
              <a:spcBef>
                <a:spcPts val="0"/>
              </a:spcBef>
              <a:spcAft>
                <a:spcPts val="0"/>
              </a:spcAft>
              <a:buSzPts val="1400"/>
              <a:buNone/>
            </a:pPr>
            <a:r>
              <a:rPr b="0" i="0" lang="en-US">
                <a:solidFill>
                  <a:srgbClr val="000000"/>
                </a:solidFill>
              </a:rPr>
              <a:t>​</a:t>
            </a:r>
            <a:endParaRPr b="0" i="0">
              <a:solidFill>
                <a:srgbClr val="444444"/>
              </a:solidFill>
            </a:endParaRPr>
          </a:p>
          <a:p>
            <a:pPr indent="-228600" lvl="0" marL="457200" rtl="0" algn="l">
              <a:lnSpc>
                <a:spcPct val="100000"/>
              </a:lnSpc>
              <a:spcBef>
                <a:spcPts val="0"/>
              </a:spcBef>
              <a:spcAft>
                <a:spcPts val="0"/>
              </a:spcAft>
              <a:buSzPts val="1400"/>
              <a:buNone/>
            </a:pPr>
            <a:r>
              <a:rPr b="0" i="0" lang="en-US">
                <a:solidFill>
                  <a:srgbClr val="000000"/>
                </a:solidFill>
              </a:rPr>
              <a:t>​</a:t>
            </a:r>
            <a:endParaRPr b="0" i="0">
              <a:solidFill>
                <a:srgbClr val="444444"/>
              </a:solidFill>
            </a:endParaRPr>
          </a:p>
        </p:txBody>
      </p:sp>
      <p:sp>
        <p:nvSpPr>
          <p:cNvPr id="107" name="Google Shape;10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Annoncer les étapes de l’activité de réinvestissement:</a:t>
            </a:r>
            <a:endParaRPr/>
          </a:p>
          <a:p>
            <a:pPr indent="-171450" lvl="0" marL="171450" rtl="0" algn="l">
              <a:lnSpc>
                <a:spcPct val="100000"/>
              </a:lnSpc>
              <a:spcBef>
                <a:spcPts val="0"/>
              </a:spcBef>
              <a:spcAft>
                <a:spcPts val="0"/>
              </a:spcAft>
              <a:buSzPts val="1400"/>
              <a:buFont typeface="Calibri"/>
              <a:buChar char="-"/>
            </a:pPr>
            <a:r>
              <a:rPr lang="en-US"/>
              <a:t>Retour sur l’activité d’aujourd’hui en consignant dans votre cahier les similitudes entre les méthodes de travail et les exigences du métier d’élève et de celui de garde-parc naturaliste</a:t>
            </a:r>
            <a:endParaRPr/>
          </a:p>
          <a:p>
            <a:pPr indent="-171450" lvl="0" marL="171450" rtl="0" algn="l">
              <a:lnSpc>
                <a:spcPct val="100000"/>
              </a:lnSpc>
              <a:spcBef>
                <a:spcPts val="0"/>
              </a:spcBef>
              <a:spcAft>
                <a:spcPts val="0"/>
              </a:spcAft>
              <a:buSzPts val="1400"/>
              <a:buFont typeface="Calibri"/>
              <a:buChar char="-"/>
            </a:pPr>
            <a:r>
              <a:rPr lang="en-US"/>
              <a:t>Répondre à des questions d’intégration afin de s'assurer de l'apprentissage (de l'atteinte du résultat attendu).</a:t>
            </a:r>
            <a:endParaRPr/>
          </a:p>
        </p:txBody>
      </p:sp>
      <p:sp>
        <p:nvSpPr>
          <p:cNvPr id="335" name="Google Shape;335;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Ces activités sont nécessaires afin de faire vivre l'apprentissage COSP dans son entièreté aux élèves.</a:t>
            </a:r>
            <a:endParaRPr/>
          </a:p>
          <a:p>
            <a:pPr indent="0" lvl="0" marL="0" rtl="0" algn="l">
              <a:lnSpc>
                <a:spcPct val="100000"/>
              </a:lnSpc>
              <a:spcBef>
                <a:spcPts val="0"/>
              </a:spcBef>
              <a:spcAft>
                <a:spcPts val="0"/>
              </a:spcAft>
              <a:buSzPts val="1400"/>
              <a:buNone/>
            </a:pPr>
            <a:r>
              <a:t/>
            </a:r>
            <a:endParaRPr/>
          </a:p>
        </p:txBody>
      </p:sp>
      <p:sp>
        <p:nvSpPr>
          <p:cNvPr id="344" name="Google Shape;344;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4" name="Google Shape;364;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Rappeler les tâches qui seront réalisées pour atteindre le résultat attendu :</a:t>
            </a:r>
            <a:endParaRPr/>
          </a:p>
          <a:p>
            <a:pPr indent="-171450" lvl="0" marL="171450" rtl="0" algn="l">
              <a:lnSpc>
                <a:spcPct val="100000"/>
              </a:lnSpc>
              <a:spcBef>
                <a:spcPts val="0"/>
              </a:spcBef>
              <a:spcAft>
                <a:spcPts val="0"/>
              </a:spcAft>
              <a:buSzPts val="1400"/>
              <a:buFont typeface="Calibri"/>
              <a:buChar char="-"/>
            </a:pPr>
            <a:r>
              <a:rPr lang="en-US"/>
              <a:t>Activité préparatoire : explication des notions d’apprentissage et de la stratégie</a:t>
            </a:r>
            <a:endParaRPr/>
          </a:p>
          <a:p>
            <a:pPr indent="-171450" lvl="0" marL="171450" rtl="0" algn="l">
              <a:lnSpc>
                <a:spcPct val="100000"/>
              </a:lnSpc>
              <a:spcBef>
                <a:spcPts val="0"/>
              </a:spcBef>
              <a:spcAft>
                <a:spcPts val="0"/>
              </a:spcAft>
              <a:buSzPts val="1400"/>
              <a:buFont typeface="Calibri"/>
              <a:buChar char="-"/>
            </a:pPr>
            <a:r>
              <a:rPr lang="en-US"/>
              <a:t>Rencontre virtuelle: dresser une liste des méthodes de travail et des exigences du métier d’élève et du métier de garde-parc naturaliste</a:t>
            </a:r>
            <a:endParaRPr/>
          </a:p>
          <a:p>
            <a:pPr indent="-171450" lvl="0" marL="171450" rtl="0" algn="l">
              <a:lnSpc>
                <a:spcPct val="100000"/>
              </a:lnSpc>
              <a:spcBef>
                <a:spcPts val="0"/>
              </a:spcBef>
              <a:spcAft>
                <a:spcPts val="0"/>
              </a:spcAft>
              <a:buSzPts val="1400"/>
              <a:buFont typeface="Calibri"/>
              <a:buChar char="-"/>
            </a:pPr>
            <a:r>
              <a:rPr lang="en-US"/>
              <a:t>Aujourd’hui: comparaison + questions d’intégration</a:t>
            </a:r>
            <a:endParaRPr/>
          </a:p>
        </p:txBody>
      </p:sp>
      <p:sp>
        <p:nvSpPr>
          <p:cNvPr id="365" name="Google Shape;365;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200"/>
              <a:buFont typeface="Calibri"/>
              <a:buChar char="-"/>
            </a:pPr>
            <a:r>
              <a:rPr lang="en-US"/>
              <a:t>Dans le cahier de l’élève, les élèves remplissent l’outil de consignation. </a:t>
            </a:r>
            <a:endParaRPr/>
          </a:p>
          <a:p>
            <a:pPr indent="-171450" lvl="0" marL="171450" rtl="0" algn="l">
              <a:lnSpc>
                <a:spcPct val="100000"/>
              </a:lnSpc>
              <a:spcBef>
                <a:spcPts val="0"/>
              </a:spcBef>
              <a:spcAft>
                <a:spcPts val="0"/>
              </a:spcAft>
              <a:buClr>
                <a:schemeClr val="dk1"/>
              </a:buClr>
              <a:buSzPts val="1200"/>
              <a:buFont typeface="Calibri"/>
              <a:buChar char="-"/>
            </a:pPr>
            <a:r>
              <a:rPr lang="en-US"/>
              <a:t>Ils doivent faire des parallèles entre les méthodes de travail et les exigences du métier d’élève et ceux du métier de garde-parc naturaliste en s’attardant sur les similitudes.</a:t>
            </a:r>
            <a:endParaRPr/>
          </a:p>
        </p:txBody>
      </p:sp>
      <p:sp>
        <p:nvSpPr>
          <p:cNvPr id="379" name="Google Shape;37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200"/>
              <a:buFont typeface="Calibri"/>
              <a:buChar char="-"/>
            </a:pPr>
            <a:r>
              <a:rPr lang="en-US"/>
              <a:t>Demander aux élèves de répondre individuellement aux 3 questions dans leur cahier de l’élève.</a:t>
            </a:r>
            <a:endParaRPr/>
          </a:p>
          <a:p>
            <a:pPr indent="-171450" lvl="0" marL="171450" rtl="0" algn="l">
              <a:lnSpc>
                <a:spcPct val="100000"/>
              </a:lnSpc>
              <a:spcBef>
                <a:spcPts val="0"/>
              </a:spcBef>
              <a:spcAft>
                <a:spcPts val="0"/>
              </a:spcAft>
              <a:buClr>
                <a:schemeClr val="dk1"/>
              </a:buClr>
              <a:buSzPts val="1200"/>
              <a:buFont typeface="Calibri"/>
              <a:buChar char="-"/>
            </a:pPr>
            <a:r>
              <a:rPr lang="en-US"/>
              <a:t>Animer une discussion à partir de leurs réponses.</a:t>
            </a:r>
            <a:endParaRPr/>
          </a:p>
          <a:p>
            <a:pPr indent="0" lvl="0" marL="0" rtl="0" algn="l">
              <a:lnSpc>
                <a:spcPct val="100000"/>
              </a:lnSpc>
              <a:spcBef>
                <a:spcPts val="0"/>
              </a:spcBef>
              <a:spcAft>
                <a:spcPts val="0"/>
              </a:spcAft>
              <a:buClr>
                <a:schemeClr val="dk1"/>
              </a:buClr>
              <a:buSzPts val="1200"/>
              <a:buNone/>
            </a:pPr>
            <a:r>
              <a:t/>
            </a:r>
            <a:endParaRPr/>
          </a:p>
        </p:txBody>
      </p:sp>
      <p:sp>
        <p:nvSpPr>
          <p:cNvPr id="387" name="Google Shape;387;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6" name="Google Shape;406;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b="0" i="0" lang="en-US" sz="1800">
                <a:solidFill>
                  <a:srgbClr val="000000"/>
                </a:solidFill>
                <a:latin typeface="Calibri"/>
                <a:ea typeface="Calibri"/>
                <a:cs typeface="Calibri"/>
                <a:sym typeface="Calibri"/>
              </a:rPr>
              <a:t>Annoncer, si vous avez prévu y participer, le prochain COSP qui sera vécu en réseau, en novembre.</a:t>
            </a:r>
            <a:endParaRPr/>
          </a:p>
        </p:txBody>
      </p:sp>
      <p:sp>
        <p:nvSpPr>
          <p:cNvPr id="407" name="Google Shape;407;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Présenter le sujet aux élèves de façon explicite : préciser le COSP, le résultat attendu ainsi que l’objectif poursuivi (pourquoi ce sujet, à quoi ces apprentissages vont-ils servir?). </a:t>
            </a:r>
            <a:endParaRPr/>
          </a:p>
          <a:p>
            <a:pPr indent="0" lvl="0" marL="0" rtl="0" algn="l">
              <a:lnSpc>
                <a:spcPct val="100000"/>
              </a:lnSpc>
              <a:spcBef>
                <a:spcPts val="0"/>
              </a:spcBef>
              <a:spcAft>
                <a:spcPts val="0"/>
              </a:spcAft>
              <a:buSzPts val="1400"/>
              <a:buNone/>
            </a:pPr>
            <a:r>
              <a:rPr lang="en-US"/>
              <a:t>Exemple d’explication : « Vous ferez des apprentissages liés au COSP Métier d’élève et méthodes de travail. Ces apprentissages vous permettront de mieux comprendre les exigences et les méthodes de travail nécessaires à votre rôle d’élève. Vous serez en mesure de comparer les ressemblances et les différences entre les méthodes de travail utilisées à l’école ainsi que les exigences du métier d’élève à celles du monde du travail. Ces apprentissages vous permettront de réaliser qu’il y a des similitudes entre l’école et le monde du travail et que les méthodes de travail acquises à l’école seront utiles dans l’exercice d’un métier. »</a:t>
            </a:r>
            <a:endParaRPr/>
          </a:p>
        </p:txBody>
      </p:sp>
      <p:sp>
        <p:nvSpPr>
          <p:cNvPr id="114" name="Google Shape;11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200"/>
              <a:buFont typeface="Calibri"/>
              <a:buChar char="-"/>
            </a:pPr>
            <a:r>
              <a:rPr lang="en-US"/>
              <a:t>Demander aux élèves de répondre aux questions 1 à 4 du cahier de l’élève.</a:t>
            </a:r>
            <a:endParaRPr/>
          </a:p>
          <a:p>
            <a:pPr indent="-171450" lvl="0" marL="171450" rtl="0" algn="l">
              <a:lnSpc>
                <a:spcPct val="100000"/>
              </a:lnSpc>
              <a:spcBef>
                <a:spcPts val="0"/>
              </a:spcBef>
              <a:spcAft>
                <a:spcPts val="0"/>
              </a:spcAft>
              <a:buClr>
                <a:schemeClr val="dk1"/>
              </a:buClr>
              <a:buSzPts val="1200"/>
              <a:buFont typeface="Calibri"/>
              <a:buChar char="-"/>
            </a:pPr>
            <a:r>
              <a:rPr lang="en-US"/>
              <a:t>Effectuer un remue-méninges en groupe pour définir les notions de métier d'élève, d'exigence et de méthode de travail.</a:t>
            </a:r>
            <a:endParaRPr/>
          </a:p>
          <a:p>
            <a:pPr indent="-171450" lvl="0" marL="171450" rtl="0" algn="l">
              <a:lnSpc>
                <a:spcPct val="100000"/>
              </a:lnSpc>
              <a:spcBef>
                <a:spcPts val="0"/>
              </a:spcBef>
              <a:spcAft>
                <a:spcPts val="0"/>
              </a:spcAft>
              <a:buClr>
                <a:schemeClr val="dk1"/>
              </a:buClr>
              <a:buSzPts val="1200"/>
              <a:buFont typeface="Calibri"/>
              <a:buChar char="-"/>
            </a:pPr>
            <a:r>
              <a:rPr lang="en-US"/>
              <a:t>➢ Métier d’élève : « […] le métier d’élève consiste, de manière générale, à développer les habiletés requises pour réussir à l’école . » </a:t>
            </a:r>
            <a:endParaRPr/>
          </a:p>
          <a:p>
            <a:pPr indent="-171450" lvl="0" marL="171450" rtl="0" algn="l">
              <a:lnSpc>
                <a:spcPct val="100000"/>
              </a:lnSpc>
              <a:spcBef>
                <a:spcPts val="0"/>
              </a:spcBef>
              <a:spcAft>
                <a:spcPts val="0"/>
              </a:spcAft>
              <a:buClr>
                <a:schemeClr val="dk1"/>
              </a:buClr>
              <a:buSzPts val="1200"/>
              <a:buFont typeface="Calibri"/>
              <a:buChar char="-"/>
            </a:pPr>
            <a:r>
              <a:rPr lang="en-US"/>
              <a:t>➢ Exemples d’exigences à respecter à l’école : être là chaque jour, accomplir les tâches demandées, assumer des responsabilités, respecter des règles de vie. </a:t>
            </a:r>
            <a:endParaRPr/>
          </a:p>
          <a:p>
            <a:pPr indent="-171450" lvl="0" marL="171450" rtl="0" algn="l">
              <a:lnSpc>
                <a:spcPct val="100000"/>
              </a:lnSpc>
              <a:spcBef>
                <a:spcPts val="0"/>
              </a:spcBef>
              <a:spcAft>
                <a:spcPts val="0"/>
              </a:spcAft>
              <a:buClr>
                <a:schemeClr val="dk1"/>
              </a:buClr>
              <a:buSzPts val="1200"/>
              <a:buFont typeface="Calibri"/>
              <a:buChar char="-"/>
            </a:pPr>
            <a:r>
              <a:rPr lang="en-US"/>
              <a:t>➢ Méthode de travail : « Ensemble ordonné de manière logique de principes, de règles, d’étapes, qui constitue un moyen pour parvenir à un résultat . » </a:t>
            </a:r>
            <a:endParaRPr/>
          </a:p>
          <a:p>
            <a:pPr indent="-171450" lvl="0" marL="171450" rtl="0" algn="l">
              <a:lnSpc>
                <a:spcPct val="100000"/>
              </a:lnSpc>
              <a:spcBef>
                <a:spcPts val="0"/>
              </a:spcBef>
              <a:spcAft>
                <a:spcPts val="0"/>
              </a:spcAft>
              <a:buClr>
                <a:schemeClr val="dk1"/>
              </a:buClr>
              <a:buSzPts val="1200"/>
              <a:buFont typeface="Calibri"/>
              <a:buChar char="-"/>
            </a:pPr>
            <a:r>
              <a:rPr lang="en-US"/>
              <a:t>Demander aux élèves de bonifier leurs réponses dans leur cahier.</a:t>
            </a:r>
            <a:endParaRPr/>
          </a:p>
        </p:txBody>
      </p:sp>
      <p:sp>
        <p:nvSpPr>
          <p:cNvPr id="128" name="Google Shape;12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Expliquer et modéliser la stratégie d’apprentissage Comparer.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 Exemple d’explication : « Il vous est demandé de comparer les méthodes de travail et les exigences du métier d’élève à celles observées dans le monde du travail. Il s’agit donc de faire des parallèles et d’expliquer des similarités entre les exigences de l’école et celles du monde du travail. »</a:t>
            </a:r>
            <a:endParaRPr/>
          </a:p>
          <a:p>
            <a:pPr indent="0" lvl="0" marL="0" rtl="0" algn="l">
              <a:lnSpc>
                <a:spcPct val="100000"/>
              </a:lnSpc>
              <a:spcBef>
                <a:spcPts val="0"/>
              </a:spcBef>
              <a:spcAft>
                <a:spcPts val="0"/>
              </a:spcAft>
              <a:buSzPts val="1400"/>
              <a:buNone/>
            </a:pPr>
            <a:r>
              <a:rPr lang="en-US"/>
              <a:t>➢ Exemple de modélisation de la stratégie d’apprentissage Comparer : « Quand j’enseigne, j’observe les méthodes de travail et les exigences de mon métier (exigences : arriver à l’heure, me préparer, bien communiquer, avoir du respect pour les autres; méthodes de travail : je prépare mes cours à l’aide du programme, je prends des notes, je fais des recherches, je travaille en équipe avec mes collègues, j’organise mon temps dans mon agenda). Lorsque je compare les exigences et les méthodes de travail liées à mon métier et celles liées au métier d’élève, je remarque qu’il y a plusieurs similitudes et quelques différences. »</a:t>
            </a:r>
            <a:endParaRPr/>
          </a:p>
        </p:txBody>
      </p:sp>
      <p:sp>
        <p:nvSpPr>
          <p:cNvPr id="153" name="Google Shape;15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Préciser les tâches qui seront réalisées pour atteindre le résultat attendu :</a:t>
            </a:r>
            <a:endParaRPr/>
          </a:p>
          <a:p>
            <a:pPr indent="-171450" lvl="0" marL="171450" rtl="0" algn="l">
              <a:lnSpc>
                <a:spcPct val="100000"/>
              </a:lnSpc>
              <a:spcBef>
                <a:spcPts val="0"/>
              </a:spcBef>
              <a:spcAft>
                <a:spcPts val="0"/>
              </a:spcAft>
              <a:buSzPts val="1400"/>
              <a:buChar char="•"/>
            </a:pPr>
            <a:r>
              <a:rPr lang="en-US"/>
              <a:t>Activité préparatoire : explication des notions d’apprentissage et de la stratégie</a:t>
            </a:r>
            <a:endParaRPr/>
          </a:p>
          <a:p>
            <a:pPr indent="-171450" lvl="0" marL="171450" rtl="0" algn="l">
              <a:lnSpc>
                <a:spcPct val="100000"/>
              </a:lnSpc>
              <a:spcBef>
                <a:spcPts val="0"/>
              </a:spcBef>
              <a:spcAft>
                <a:spcPts val="0"/>
              </a:spcAft>
              <a:buSzPts val="1400"/>
              <a:buChar char="•"/>
            </a:pPr>
            <a:r>
              <a:rPr lang="en-US"/>
              <a:t>Rencontre virtuelle: Dresser une liste des méthodes de travail et des exigences du métier d’élève et du métier de garde-parc naturaliste</a:t>
            </a:r>
            <a:endParaRPr/>
          </a:p>
          <a:p>
            <a:pPr indent="-171450" lvl="0" marL="171450" rtl="0" algn="l">
              <a:lnSpc>
                <a:spcPct val="100000"/>
              </a:lnSpc>
              <a:spcBef>
                <a:spcPts val="0"/>
              </a:spcBef>
              <a:spcAft>
                <a:spcPts val="0"/>
              </a:spcAft>
              <a:buSzPts val="1400"/>
              <a:buChar char="•"/>
            </a:pPr>
            <a:r>
              <a:rPr lang="en-US"/>
              <a:t>Activité de réinvestissement: comparaison + questions d’intégration</a:t>
            </a:r>
            <a:endParaRPr/>
          </a:p>
          <a:p>
            <a:pPr indent="0" lvl="0" marL="0" rtl="0" algn="l">
              <a:lnSpc>
                <a:spcPct val="100000"/>
              </a:lnSpc>
              <a:spcBef>
                <a:spcPts val="0"/>
              </a:spcBef>
              <a:spcAft>
                <a:spcPts val="0"/>
              </a:spcAft>
              <a:buSzPts val="1400"/>
              <a:buNone/>
            </a:pPr>
            <a:r>
              <a:t/>
            </a:r>
            <a:endParaRPr/>
          </a:p>
        </p:txBody>
      </p:sp>
      <p:sp>
        <p:nvSpPr>
          <p:cNvPr id="168" name="Google Shape;168;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0" lang="en-US" u="none" strike="noStrike">
                <a:solidFill>
                  <a:srgbClr val="000000"/>
                </a:solidFill>
                <a:latin typeface="Calibri"/>
                <a:ea typeface="Calibri"/>
                <a:cs typeface="Calibri"/>
                <a:sym typeface="Calibri"/>
              </a:rPr>
              <a:t>Informer les élèves qu’ils poursuivent l’apprentissage du contenu en orientation scolaire et professionnelle du COSP Métier d’élève et méthodes de travail, pour une 2e partie, c’est à-dire la rencontre virtuelle. </a:t>
            </a:r>
            <a:r>
              <a:rPr b="0" i="0" lang="en-US">
                <a:solidFill>
                  <a:srgbClr val="000000"/>
                </a:solidFill>
                <a:latin typeface="Calibri"/>
                <a:ea typeface="Calibri"/>
                <a:cs typeface="Calibri"/>
                <a:sym typeface="Calibri"/>
              </a:rPr>
              <a:t>​</a:t>
            </a:r>
            <a:endParaRPr/>
          </a:p>
          <a:p>
            <a:pPr indent="-228600" lvl="0" marL="457200" rtl="0" algn="l">
              <a:lnSpc>
                <a:spcPct val="100000"/>
              </a:lnSpc>
              <a:spcBef>
                <a:spcPts val="0"/>
              </a:spcBef>
              <a:spcAft>
                <a:spcPts val="0"/>
              </a:spcAft>
              <a:buSzPts val="1400"/>
              <a:buNone/>
            </a:pPr>
            <a:r>
              <a:rPr b="0" i="0" lang="en-US">
                <a:solidFill>
                  <a:srgbClr val="000000"/>
                </a:solidFill>
                <a:latin typeface="Calibri"/>
                <a:ea typeface="Calibri"/>
                <a:cs typeface="Calibri"/>
                <a:sym typeface="Calibri"/>
              </a:rPr>
              <a:t>Il s’agit d’une présentation AhaSlides. Les élèves doivent être placés en équipes de 2 ou 3 et avoir accès à une tablette ou un ordinateur pour répondre.</a:t>
            </a:r>
            <a:endParaRPr b="0" i="0">
              <a:solidFill>
                <a:srgbClr val="444444"/>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rPr b="0" i="0" lang="en-US">
                <a:solidFill>
                  <a:srgbClr val="000000"/>
                </a:solidFill>
                <a:latin typeface="Calibri"/>
                <a:ea typeface="Calibri"/>
                <a:cs typeface="Calibri"/>
                <a:sym typeface="Calibri"/>
              </a:rPr>
              <a:t>​</a:t>
            </a:r>
            <a:endParaRPr b="0" i="0">
              <a:solidFill>
                <a:srgbClr val="444444"/>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182" name="Google Shape;182;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Rappeler les tâches qui seront réalisées pour atteindre le résultat attendu :</a:t>
            </a:r>
            <a:endParaRPr/>
          </a:p>
          <a:p>
            <a:pPr indent="-171450" lvl="0" marL="171450" rtl="0" algn="l">
              <a:lnSpc>
                <a:spcPct val="100000"/>
              </a:lnSpc>
              <a:spcBef>
                <a:spcPts val="0"/>
              </a:spcBef>
              <a:spcAft>
                <a:spcPts val="0"/>
              </a:spcAft>
              <a:buSzPts val="1400"/>
              <a:buFont typeface="Calibri"/>
              <a:buChar char="-"/>
            </a:pPr>
            <a:r>
              <a:rPr lang="en-US"/>
              <a:t>Activité préparatoire : explication des notions d’apprentissage et de la stratégie</a:t>
            </a:r>
            <a:endParaRPr/>
          </a:p>
          <a:p>
            <a:pPr indent="-171450" lvl="0" marL="171450" rtl="0" algn="l">
              <a:lnSpc>
                <a:spcPct val="100000"/>
              </a:lnSpc>
              <a:spcBef>
                <a:spcPts val="0"/>
              </a:spcBef>
              <a:spcAft>
                <a:spcPts val="0"/>
              </a:spcAft>
              <a:buSzPts val="1400"/>
              <a:buFont typeface="Calibri"/>
              <a:buChar char="-"/>
            </a:pPr>
            <a:r>
              <a:rPr lang="en-US"/>
              <a:t>Aujourd’hui: Dresser une liste des méthodes de travail et des exigences du métier d’élève et du métier de garde-parc naturaliste</a:t>
            </a:r>
            <a:endParaRPr/>
          </a:p>
          <a:p>
            <a:pPr indent="-171450" lvl="0" marL="171450" rtl="0" algn="l">
              <a:lnSpc>
                <a:spcPct val="100000"/>
              </a:lnSpc>
              <a:spcBef>
                <a:spcPts val="0"/>
              </a:spcBef>
              <a:spcAft>
                <a:spcPts val="0"/>
              </a:spcAft>
              <a:buSzPts val="1400"/>
              <a:buFont typeface="Calibri"/>
              <a:buChar char="-"/>
            </a:pPr>
            <a:r>
              <a:rPr lang="en-US"/>
              <a:t>Activité de réinvestissement: comparaison + questions d’intégration</a:t>
            </a:r>
            <a:endParaRPr/>
          </a:p>
        </p:txBody>
      </p:sp>
      <p:sp>
        <p:nvSpPr>
          <p:cNvPr id="203" name="Google Shape;203;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200"/>
              <a:buFont typeface="Calibri"/>
              <a:buChar char="-"/>
            </a:pPr>
            <a:r>
              <a:rPr lang="en-US"/>
              <a:t>Inviter les élèves à reconnaître les exigences du métier d’élève et à les noter à la question 1 du cahier de l’élève. </a:t>
            </a:r>
            <a:endParaRPr/>
          </a:p>
          <a:p>
            <a:pPr indent="0" lvl="0" marL="0" rtl="0" algn="l">
              <a:lnSpc>
                <a:spcPct val="100000"/>
              </a:lnSpc>
              <a:spcBef>
                <a:spcPts val="0"/>
              </a:spcBef>
              <a:spcAft>
                <a:spcPts val="0"/>
              </a:spcAft>
              <a:buClr>
                <a:schemeClr val="dk1"/>
              </a:buClr>
              <a:buSzPts val="1200"/>
              <a:buFont typeface="Calibri"/>
              <a:buNone/>
            </a:pPr>
            <a:r>
              <a:rPr lang="en-US"/>
              <a:t>➢ « En tant qu’élève, vous devez suivre des règles, répondre aux attentes que le personnel scolaire a envers vous. Quelles sont les exigences du métier d’élève?»</a:t>
            </a:r>
            <a:endParaRPr/>
          </a:p>
        </p:txBody>
      </p:sp>
      <p:sp>
        <p:nvSpPr>
          <p:cNvPr id="217" name="Google Shape;217;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5" name="Shape 15"/>
        <p:cNvGrpSpPr/>
        <p:nvPr/>
      </p:nvGrpSpPr>
      <p:grpSpPr>
        <a:xfrm>
          <a:off x="0" y="0"/>
          <a:ext cx="0" cy="0"/>
          <a:chOff x="0" y="0"/>
          <a:chExt cx="0" cy="0"/>
        </a:xfrm>
      </p:grpSpPr>
      <p:sp>
        <p:nvSpPr>
          <p:cNvPr id="16" name="Google Shape;16;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72" name="Shape 72"/>
        <p:cNvGrpSpPr/>
        <p:nvPr/>
      </p:nvGrpSpPr>
      <p:grpSpPr>
        <a:xfrm>
          <a:off x="0" y="0"/>
          <a:ext cx="0" cy="0"/>
          <a:chOff x="0" y="0"/>
          <a:chExt cx="0" cy="0"/>
        </a:xfrm>
      </p:grpSpPr>
      <p:sp>
        <p:nvSpPr>
          <p:cNvPr id="73" name="Google Shape;73;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78" name="Shape 78"/>
        <p:cNvGrpSpPr/>
        <p:nvPr/>
      </p:nvGrpSpPr>
      <p:grpSpPr>
        <a:xfrm>
          <a:off x="0" y="0"/>
          <a:ext cx="0" cy="0"/>
          <a:chOff x="0" y="0"/>
          <a:chExt cx="0" cy="0"/>
        </a:xfrm>
      </p:grpSpPr>
      <p:sp>
        <p:nvSpPr>
          <p:cNvPr id="79" name="Google Shape;79;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21" name="Shape 21"/>
        <p:cNvGrpSpPr/>
        <p:nvPr/>
      </p:nvGrpSpPr>
      <p:grpSpPr>
        <a:xfrm>
          <a:off x="0" y="0"/>
          <a:ext cx="0" cy="0"/>
          <a:chOff x="0" y="0"/>
          <a:chExt cx="0" cy="0"/>
        </a:xfrm>
      </p:grpSpPr>
      <p:sp>
        <p:nvSpPr>
          <p:cNvPr id="22" name="Google Shape;22;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27" name="Shape 27"/>
        <p:cNvGrpSpPr/>
        <p:nvPr/>
      </p:nvGrpSpPr>
      <p:grpSpPr>
        <a:xfrm>
          <a:off x="0" y="0"/>
          <a:ext cx="0" cy="0"/>
          <a:chOff x="0" y="0"/>
          <a:chExt cx="0" cy="0"/>
        </a:xfrm>
      </p:grpSpPr>
      <p:sp>
        <p:nvSpPr>
          <p:cNvPr id="28" name="Google Shape;28;p2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33" name="Shape 33"/>
        <p:cNvGrpSpPr/>
        <p:nvPr/>
      </p:nvGrpSpPr>
      <p:grpSpPr>
        <a:xfrm>
          <a:off x="0" y="0"/>
          <a:ext cx="0" cy="0"/>
          <a:chOff x="0" y="0"/>
          <a:chExt cx="0" cy="0"/>
        </a:xfrm>
      </p:grpSpPr>
      <p:sp>
        <p:nvSpPr>
          <p:cNvPr id="34" name="Google Shape;34;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40" name="Shape 40"/>
        <p:cNvGrpSpPr/>
        <p:nvPr/>
      </p:nvGrpSpPr>
      <p:grpSpPr>
        <a:xfrm>
          <a:off x="0" y="0"/>
          <a:ext cx="0" cy="0"/>
          <a:chOff x="0" y="0"/>
          <a:chExt cx="0" cy="0"/>
        </a:xfrm>
      </p:grpSpPr>
      <p:sp>
        <p:nvSpPr>
          <p:cNvPr id="41" name="Google Shape;41;p2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49" name="Shape 49"/>
        <p:cNvGrpSpPr/>
        <p:nvPr/>
      </p:nvGrpSpPr>
      <p:grpSpPr>
        <a:xfrm>
          <a:off x="0" y="0"/>
          <a:ext cx="0" cy="0"/>
          <a:chOff x="0" y="0"/>
          <a:chExt cx="0" cy="0"/>
        </a:xfrm>
      </p:grpSpPr>
      <p:sp>
        <p:nvSpPr>
          <p:cNvPr id="50" name="Google Shape;50;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54" name="Shape 54"/>
        <p:cNvGrpSpPr/>
        <p:nvPr/>
      </p:nvGrpSpPr>
      <p:grpSpPr>
        <a:xfrm>
          <a:off x="0" y="0"/>
          <a:ext cx="0" cy="0"/>
          <a:chOff x="0" y="0"/>
          <a:chExt cx="0" cy="0"/>
        </a:xfrm>
      </p:grpSpPr>
      <p:sp>
        <p:nvSpPr>
          <p:cNvPr id="55" name="Google Shape;55;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58" name="Shape 58"/>
        <p:cNvGrpSpPr/>
        <p:nvPr/>
      </p:nvGrpSpPr>
      <p:grpSpPr>
        <a:xfrm>
          <a:off x="0" y="0"/>
          <a:ext cx="0" cy="0"/>
          <a:chOff x="0" y="0"/>
          <a:chExt cx="0" cy="0"/>
        </a:xfrm>
      </p:grpSpPr>
      <p:sp>
        <p:nvSpPr>
          <p:cNvPr id="59" name="Google Shape;59;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65" name="Shape 65"/>
        <p:cNvGrpSpPr/>
        <p:nvPr/>
      </p:nvGrpSpPr>
      <p:grpSpPr>
        <a:xfrm>
          <a:off x="0" y="0"/>
          <a:ext cx="0" cy="0"/>
          <a:chOff x="0" y="0"/>
          <a:chExt cx="0" cy="0"/>
        </a:xfrm>
      </p:grpSpPr>
      <p:sp>
        <p:nvSpPr>
          <p:cNvPr id="66" name="Google Shape;66;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8"/>
          <p:cNvSpPr/>
          <p:nvPr>
            <p:ph idx="2" type="pic"/>
          </p:nvPr>
        </p:nvSpPr>
        <p:spPr>
          <a:xfrm>
            <a:off x="5183188" y="987425"/>
            <a:ext cx="6172200" cy="4873625"/>
          </a:xfrm>
          <a:prstGeom prst="rect">
            <a:avLst/>
          </a:prstGeom>
          <a:noFill/>
          <a:ln>
            <a:noFill/>
          </a:ln>
        </p:spPr>
      </p:sp>
      <p:sp>
        <p:nvSpPr>
          <p:cNvPr id="68" name="Google Shape;68;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s://drive.google.com/file/d/1jNU3grk3tmYOv7mJYl8yrKqNyiVCblo3/view?usp=sharin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 name="Shape 87"/>
        <p:cNvGrpSpPr/>
        <p:nvPr/>
      </p:nvGrpSpPr>
      <p:grpSpPr>
        <a:xfrm>
          <a:off x="0" y="0"/>
          <a:ext cx="0" cy="0"/>
          <a:chOff x="0" y="0"/>
          <a:chExt cx="0" cy="0"/>
        </a:xfrm>
      </p:grpSpPr>
      <p:sp>
        <p:nvSpPr>
          <p:cNvPr id="88" name="Google Shape;88;p1"/>
          <p:cNvSpPr/>
          <p:nvPr/>
        </p:nvSpPr>
        <p:spPr>
          <a:xfrm>
            <a:off x="3051" y="0"/>
            <a:ext cx="1218894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89" name="Google Shape;89;p1"/>
          <p:cNvGrpSpPr/>
          <p:nvPr/>
        </p:nvGrpSpPr>
        <p:grpSpPr>
          <a:xfrm>
            <a:off x="0" y="12929"/>
            <a:ext cx="12188952" cy="3490956"/>
            <a:chOff x="651279" y="598259"/>
            <a:chExt cx="10889442" cy="5680742"/>
          </a:xfrm>
        </p:grpSpPr>
        <p:sp>
          <p:nvSpPr>
            <p:cNvPr id="90" name="Google Shape;90;p1"/>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 name="Google Shape;91;p1"/>
            <p:cNvSpPr/>
            <p:nvPr/>
          </p:nvSpPr>
          <p:spPr>
            <a:xfrm>
              <a:off x="651279" y="598259"/>
              <a:ext cx="10889442" cy="5680742"/>
            </a:xfrm>
            <a:prstGeom prst="rect">
              <a:avLst/>
            </a:prstGeom>
            <a:solidFill>
              <a:schemeClr val="accent6">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92" name="Google Shape;92;p1"/>
          <p:cNvGrpSpPr/>
          <p:nvPr/>
        </p:nvGrpSpPr>
        <p:grpSpPr>
          <a:xfrm>
            <a:off x="0" y="0"/>
            <a:ext cx="12188952" cy="6858000"/>
            <a:chOff x="0" y="0"/>
            <a:chExt cx="12188952" cy="6858000"/>
          </a:xfrm>
        </p:grpSpPr>
        <p:sp>
          <p:nvSpPr>
            <p:cNvPr id="93" name="Google Shape;93;p1"/>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4" name="Google Shape;94;p1"/>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 name="Google Shape;95;p1"/>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6" name="Google Shape;96;p1"/>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 name="Google Shape;97;p1"/>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8" name="Google Shape;98;p1"/>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9" name="Google Shape;99;p1"/>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00" name="Google Shape;100;p1"/>
          <p:cNvSpPr txBox="1"/>
          <p:nvPr>
            <p:ph type="title"/>
          </p:nvPr>
        </p:nvSpPr>
        <p:spPr>
          <a:xfrm>
            <a:off x="515875" y="1014575"/>
            <a:ext cx="6104700" cy="2226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None/>
            </a:pPr>
            <a:r>
              <a:rPr b="1" lang="en-US">
                <a:solidFill>
                  <a:schemeClr val="lt1"/>
                </a:solidFill>
              </a:rPr>
              <a:t>Être élève, un métier!</a:t>
            </a:r>
            <a:endParaRPr/>
          </a:p>
        </p:txBody>
      </p:sp>
      <p:sp>
        <p:nvSpPr>
          <p:cNvPr id="101" name="Google Shape;101;p1"/>
          <p:cNvSpPr txBox="1"/>
          <p:nvPr>
            <p:ph idx="1" type="body"/>
          </p:nvPr>
        </p:nvSpPr>
        <p:spPr>
          <a:xfrm>
            <a:off x="789708" y="3640633"/>
            <a:ext cx="5631417" cy="248721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2400"/>
              <a:buNone/>
            </a:pPr>
            <a:r>
              <a:rPr b="1" lang="en-US" sz="3300">
                <a:solidFill>
                  <a:srgbClr val="61A1AB"/>
                </a:solidFill>
              </a:rPr>
              <a:t>Activité préparatoire</a:t>
            </a:r>
            <a:endParaRPr sz="3300">
              <a:solidFill>
                <a:srgbClr val="61A1AB"/>
              </a:solidFill>
            </a:endParaRPr>
          </a:p>
        </p:txBody>
      </p:sp>
      <p:pic>
        <p:nvPicPr>
          <p:cNvPr id="102" name="Google Shape;102;p1"/>
          <p:cNvPicPr preferRelativeResize="0"/>
          <p:nvPr/>
        </p:nvPicPr>
        <p:blipFill rotWithShape="1">
          <a:blip r:embed="rId3">
            <a:alphaModFix/>
          </a:blip>
          <a:srcRect b="0" l="0" r="0" t="0"/>
          <a:stretch/>
        </p:blipFill>
        <p:spPr>
          <a:xfrm>
            <a:off x="10266364" y="5805412"/>
            <a:ext cx="1427322" cy="796144"/>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pic>
        <p:nvPicPr>
          <p:cNvPr descr="Une image contenant personne, intérieur, table, table de travail&#10;&#10;Description générée automatiquement" id="103" name="Google Shape;103;p1"/>
          <p:cNvPicPr preferRelativeResize="0"/>
          <p:nvPr/>
        </p:nvPicPr>
        <p:blipFill rotWithShape="1">
          <a:blip r:embed="rId4">
            <a:alphaModFix/>
          </a:blip>
          <a:srcRect b="0" l="0" r="0" t="0"/>
          <a:stretch/>
        </p:blipFill>
        <p:spPr>
          <a:xfrm>
            <a:off x="6558543" y="1776761"/>
            <a:ext cx="4960201" cy="33068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p35"/>
          <p:cNvPicPr preferRelativeResize="0"/>
          <p:nvPr/>
        </p:nvPicPr>
        <p:blipFill rotWithShape="1">
          <a:blip r:embed="rId3">
            <a:alphaModFix/>
          </a:blip>
          <a:srcRect b="0" l="0" r="0" t="0"/>
          <a:stretch/>
        </p:blipFill>
        <p:spPr>
          <a:xfrm>
            <a:off x="889861" y="733049"/>
            <a:ext cx="10412278" cy="539190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3" name="Shape 243"/>
        <p:cNvGrpSpPr/>
        <p:nvPr/>
      </p:nvGrpSpPr>
      <p:grpSpPr>
        <a:xfrm>
          <a:off x="0" y="0"/>
          <a:ext cx="0" cy="0"/>
          <a:chOff x="0" y="0"/>
          <a:chExt cx="0" cy="0"/>
        </a:xfrm>
      </p:grpSpPr>
      <p:sp>
        <p:nvSpPr>
          <p:cNvPr id="244" name="Google Shape;244;p36"/>
          <p:cNvSpPr/>
          <p:nvPr/>
        </p:nvSpPr>
        <p:spPr>
          <a:xfrm>
            <a:off x="0" y="0"/>
            <a:ext cx="1218894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5" name="Google Shape;245;p36"/>
          <p:cNvSpPr/>
          <p:nvPr/>
        </p:nvSpPr>
        <p:spPr>
          <a:xfrm>
            <a:off x="0" y="0"/>
            <a:ext cx="12188949"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246" name="Google Shape;246;p36"/>
          <p:cNvGrpSpPr/>
          <p:nvPr/>
        </p:nvGrpSpPr>
        <p:grpSpPr>
          <a:xfrm>
            <a:off x="0" y="0"/>
            <a:ext cx="12287250" cy="6858000"/>
            <a:chOff x="651279" y="598259"/>
            <a:chExt cx="10889442" cy="5680742"/>
          </a:xfrm>
        </p:grpSpPr>
        <p:sp>
          <p:nvSpPr>
            <p:cNvPr id="247" name="Google Shape;247;p36"/>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8" name="Google Shape;248;p36"/>
            <p:cNvSpPr/>
            <p:nvPr/>
          </p:nvSpPr>
          <p:spPr>
            <a:xfrm>
              <a:off x="651279" y="598259"/>
              <a:ext cx="10889442" cy="5680742"/>
            </a:xfrm>
            <a:prstGeom prst="rect">
              <a:avLst/>
            </a:prstGeom>
            <a:solidFill>
              <a:schemeClr val="accent6">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249" name="Google Shape;249;p36"/>
          <p:cNvGrpSpPr/>
          <p:nvPr/>
        </p:nvGrpSpPr>
        <p:grpSpPr>
          <a:xfrm>
            <a:off x="1524" y="0"/>
            <a:ext cx="12188952" cy="6858000"/>
            <a:chOff x="0" y="0"/>
            <a:chExt cx="12188952" cy="6858000"/>
          </a:xfrm>
        </p:grpSpPr>
        <p:sp>
          <p:nvSpPr>
            <p:cNvPr id="250" name="Google Shape;250;p36"/>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1" name="Google Shape;251;p36"/>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2" name="Google Shape;252;p36"/>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3" name="Google Shape;253;p36"/>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4" name="Google Shape;254;p36"/>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5" name="Google Shape;255;p36"/>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6" name="Google Shape;256;p36"/>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257" name="Google Shape;257;p36"/>
          <p:cNvSpPr txBox="1"/>
          <p:nvPr>
            <p:ph type="title"/>
          </p:nvPr>
        </p:nvSpPr>
        <p:spPr>
          <a:xfrm>
            <a:off x="786384" y="841248"/>
            <a:ext cx="10597895" cy="534009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None/>
            </a:pPr>
            <a:r>
              <a:rPr b="1" lang="en-US">
                <a:solidFill>
                  <a:schemeClr val="lt1"/>
                </a:solidFill>
              </a:rPr>
              <a:t>Quelles méthodes de travail utilises-tu </a:t>
            </a:r>
            <a:br>
              <a:rPr b="1" lang="en-US">
                <a:solidFill>
                  <a:schemeClr val="lt1"/>
                </a:solidFill>
              </a:rPr>
            </a:br>
            <a:r>
              <a:rPr b="1" lang="en-US">
                <a:solidFill>
                  <a:schemeClr val="lt1"/>
                </a:solidFill>
              </a:rPr>
              <a:t>à l’école?</a:t>
            </a:r>
            <a:endParaRPr>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id="263" name="Google Shape;263;p37"/>
          <p:cNvPicPr preferRelativeResize="0"/>
          <p:nvPr/>
        </p:nvPicPr>
        <p:blipFill rotWithShape="1">
          <a:blip r:embed="rId3">
            <a:alphaModFix/>
          </a:blip>
          <a:srcRect b="0" l="0" r="0" t="0"/>
          <a:stretch/>
        </p:blipFill>
        <p:spPr>
          <a:xfrm>
            <a:off x="866045" y="766391"/>
            <a:ext cx="10459910" cy="532521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id="269" name="Google Shape;269;p38"/>
          <p:cNvPicPr preferRelativeResize="0"/>
          <p:nvPr/>
        </p:nvPicPr>
        <p:blipFill rotWithShape="1">
          <a:blip r:embed="rId3">
            <a:alphaModFix/>
          </a:blip>
          <a:srcRect b="0" l="0" r="0" t="0"/>
          <a:stretch/>
        </p:blipFill>
        <p:spPr>
          <a:xfrm>
            <a:off x="951782" y="761628"/>
            <a:ext cx="10288436" cy="533474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4" name="Shape 274"/>
        <p:cNvGrpSpPr/>
        <p:nvPr/>
      </p:nvGrpSpPr>
      <p:grpSpPr>
        <a:xfrm>
          <a:off x="0" y="0"/>
          <a:ext cx="0" cy="0"/>
          <a:chOff x="0" y="0"/>
          <a:chExt cx="0" cy="0"/>
        </a:xfrm>
      </p:grpSpPr>
      <p:sp>
        <p:nvSpPr>
          <p:cNvPr id="275" name="Google Shape;275;p39"/>
          <p:cNvSpPr/>
          <p:nvPr/>
        </p:nvSpPr>
        <p:spPr>
          <a:xfrm>
            <a:off x="0" y="0"/>
            <a:ext cx="1218894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6" name="Google Shape;276;p39"/>
          <p:cNvSpPr/>
          <p:nvPr/>
        </p:nvSpPr>
        <p:spPr>
          <a:xfrm>
            <a:off x="0" y="0"/>
            <a:ext cx="12188949"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277" name="Google Shape;277;p39"/>
          <p:cNvGrpSpPr/>
          <p:nvPr/>
        </p:nvGrpSpPr>
        <p:grpSpPr>
          <a:xfrm>
            <a:off x="0" y="0"/>
            <a:ext cx="12287250" cy="6858000"/>
            <a:chOff x="651279" y="598259"/>
            <a:chExt cx="10889442" cy="5680742"/>
          </a:xfrm>
        </p:grpSpPr>
        <p:sp>
          <p:nvSpPr>
            <p:cNvPr id="278" name="Google Shape;278;p39"/>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9" name="Google Shape;279;p39"/>
            <p:cNvSpPr/>
            <p:nvPr/>
          </p:nvSpPr>
          <p:spPr>
            <a:xfrm>
              <a:off x="651279" y="598259"/>
              <a:ext cx="10889442" cy="5680742"/>
            </a:xfrm>
            <a:prstGeom prst="rect">
              <a:avLst/>
            </a:prstGeom>
            <a:solidFill>
              <a:schemeClr val="accent6">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280" name="Google Shape;280;p39"/>
          <p:cNvGrpSpPr/>
          <p:nvPr/>
        </p:nvGrpSpPr>
        <p:grpSpPr>
          <a:xfrm>
            <a:off x="1524" y="0"/>
            <a:ext cx="12188952" cy="6858000"/>
            <a:chOff x="0" y="0"/>
            <a:chExt cx="12188952" cy="6858000"/>
          </a:xfrm>
        </p:grpSpPr>
        <p:sp>
          <p:nvSpPr>
            <p:cNvPr id="281" name="Google Shape;281;p39"/>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2" name="Google Shape;282;p39"/>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3" name="Google Shape;283;p39"/>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4" name="Google Shape;284;p39"/>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5" name="Google Shape;285;p39"/>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6" name="Google Shape;286;p39"/>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7" name="Google Shape;287;p39"/>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288" name="Google Shape;288;p39"/>
          <p:cNvSpPr txBox="1"/>
          <p:nvPr>
            <p:ph type="title"/>
          </p:nvPr>
        </p:nvSpPr>
        <p:spPr>
          <a:xfrm>
            <a:off x="786384" y="841248"/>
            <a:ext cx="10597895" cy="534009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None/>
            </a:pPr>
            <a:r>
              <a:rPr b="1" lang="en-US">
                <a:solidFill>
                  <a:schemeClr val="lt1"/>
                </a:solidFill>
              </a:rPr>
              <a:t>Choisis une ou deux méthodes de travail que tu aurais avantage à développer.</a:t>
            </a:r>
            <a:br>
              <a:rPr b="1" lang="en-US">
                <a:solidFill>
                  <a:schemeClr val="lt1"/>
                </a:solidFill>
              </a:rPr>
            </a:br>
            <a:r>
              <a:rPr b="1" lang="en-US">
                <a:solidFill>
                  <a:schemeClr val="lt1"/>
                </a:solidFill>
              </a:rPr>
              <a:t> </a:t>
            </a:r>
            <a:br>
              <a:rPr b="1" lang="en-US">
                <a:solidFill>
                  <a:schemeClr val="lt1"/>
                </a:solidFill>
              </a:rPr>
            </a:br>
            <a:r>
              <a:rPr b="1" lang="en-US">
                <a:solidFill>
                  <a:schemeClr val="lt1"/>
                </a:solidFill>
              </a:rPr>
              <a:t>Explique en quoi cela t’aiderait à mieux répondre aux exigences du métier d’élève.</a:t>
            </a:r>
            <a:endParaRPr>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3" name="Shape 293"/>
        <p:cNvGrpSpPr/>
        <p:nvPr/>
      </p:nvGrpSpPr>
      <p:grpSpPr>
        <a:xfrm>
          <a:off x="0" y="0"/>
          <a:ext cx="0" cy="0"/>
          <a:chOff x="0" y="0"/>
          <a:chExt cx="0" cy="0"/>
        </a:xfrm>
      </p:grpSpPr>
      <p:sp>
        <p:nvSpPr>
          <p:cNvPr id="294" name="Google Shape;294;p40"/>
          <p:cNvSpPr/>
          <p:nvPr/>
        </p:nvSpPr>
        <p:spPr>
          <a:xfrm>
            <a:off x="0" y="0"/>
            <a:ext cx="1218894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5" name="Google Shape;295;p40"/>
          <p:cNvSpPr/>
          <p:nvPr/>
        </p:nvSpPr>
        <p:spPr>
          <a:xfrm>
            <a:off x="0" y="0"/>
            <a:ext cx="12188949"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296" name="Google Shape;296;p40"/>
          <p:cNvGrpSpPr/>
          <p:nvPr/>
        </p:nvGrpSpPr>
        <p:grpSpPr>
          <a:xfrm>
            <a:off x="0" y="0"/>
            <a:ext cx="12287250" cy="6858000"/>
            <a:chOff x="651279" y="598259"/>
            <a:chExt cx="10889442" cy="5680742"/>
          </a:xfrm>
        </p:grpSpPr>
        <p:sp>
          <p:nvSpPr>
            <p:cNvPr id="297" name="Google Shape;297;p40"/>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8" name="Google Shape;298;p40"/>
            <p:cNvSpPr/>
            <p:nvPr/>
          </p:nvSpPr>
          <p:spPr>
            <a:xfrm>
              <a:off x="651279" y="598259"/>
              <a:ext cx="10889442" cy="5680742"/>
            </a:xfrm>
            <a:prstGeom prst="rect">
              <a:avLst/>
            </a:prstGeom>
            <a:solidFill>
              <a:schemeClr val="accent6">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299" name="Google Shape;299;p40"/>
          <p:cNvGrpSpPr/>
          <p:nvPr/>
        </p:nvGrpSpPr>
        <p:grpSpPr>
          <a:xfrm>
            <a:off x="1524" y="0"/>
            <a:ext cx="12188952" cy="6858000"/>
            <a:chOff x="0" y="0"/>
            <a:chExt cx="12188952" cy="6858000"/>
          </a:xfrm>
        </p:grpSpPr>
        <p:sp>
          <p:nvSpPr>
            <p:cNvPr id="300" name="Google Shape;300;p40"/>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1" name="Google Shape;301;p40"/>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2" name="Google Shape;302;p40"/>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3" name="Google Shape;303;p40"/>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4" name="Google Shape;304;p40"/>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5" name="Google Shape;305;p40"/>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6" name="Google Shape;306;p40"/>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307" name="Google Shape;307;p40"/>
          <p:cNvSpPr txBox="1"/>
          <p:nvPr>
            <p:ph type="title"/>
          </p:nvPr>
        </p:nvSpPr>
        <p:spPr>
          <a:xfrm>
            <a:off x="786384" y="841248"/>
            <a:ext cx="10597895" cy="534009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None/>
            </a:pPr>
            <a:r>
              <a:rPr b="1" lang="en-US">
                <a:solidFill>
                  <a:schemeClr val="lt1"/>
                </a:solidFill>
              </a:rPr>
              <a:t>Est-ce que les méthodes de travail et les exigences du métier d’élève sont comparables à celles observées dans le monde du travail? </a:t>
            </a:r>
            <a:br>
              <a:rPr b="1" lang="en-US">
                <a:solidFill>
                  <a:schemeClr val="lt1"/>
                </a:solidFill>
              </a:rPr>
            </a:br>
            <a:br>
              <a:rPr b="1" lang="en-US"/>
            </a:br>
            <a:r>
              <a:rPr b="1" lang="en-US">
                <a:solidFill>
                  <a:schemeClr val="lt1"/>
                </a:solidFill>
              </a:rPr>
              <a:t>Écoutons Julie Michaud, garde-parc naturaliste, nous présenter son métier.</a:t>
            </a:r>
            <a:endParaRPr b="1">
              <a:solidFill>
                <a:schemeClr val="lt1"/>
              </a:solidFill>
            </a:endParaRPr>
          </a:p>
          <a:p>
            <a:pPr indent="0" lvl="0" marL="0" rtl="0" algn="ctr">
              <a:lnSpc>
                <a:spcPct val="90000"/>
              </a:lnSpc>
              <a:spcBef>
                <a:spcPts val="0"/>
              </a:spcBef>
              <a:spcAft>
                <a:spcPts val="0"/>
              </a:spcAft>
              <a:buClr>
                <a:schemeClr val="lt1"/>
              </a:buClr>
              <a:buSzPts val="4800"/>
              <a:buNone/>
            </a:pPr>
            <a:r>
              <a:rPr b="1" lang="en-US" sz="4000" u="sng">
                <a:solidFill>
                  <a:schemeClr val="hlink"/>
                </a:solidFill>
                <a:hlinkClick r:id="rId3"/>
              </a:rPr>
              <a:t>Cliquez ici pour consulter la vidéo</a:t>
            </a:r>
            <a:endParaRPr b="1" sz="4000">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pic>
        <p:nvPicPr>
          <p:cNvPr id="313" name="Google Shape;313;p41"/>
          <p:cNvPicPr preferRelativeResize="0"/>
          <p:nvPr/>
        </p:nvPicPr>
        <p:blipFill rotWithShape="1">
          <a:blip r:embed="rId3">
            <a:alphaModFix/>
          </a:blip>
          <a:srcRect b="0" l="0" r="0" t="0"/>
          <a:stretch/>
        </p:blipFill>
        <p:spPr>
          <a:xfrm>
            <a:off x="885098" y="766391"/>
            <a:ext cx="10421804" cy="532521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pic>
        <p:nvPicPr>
          <p:cNvPr id="319" name="Google Shape;319;p42"/>
          <p:cNvPicPr preferRelativeResize="0"/>
          <p:nvPr/>
        </p:nvPicPr>
        <p:blipFill rotWithShape="1">
          <a:blip r:embed="rId3">
            <a:alphaModFix/>
          </a:blip>
          <a:srcRect b="0" l="0" r="0" t="0"/>
          <a:stretch/>
        </p:blipFill>
        <p:spPr>
          <a:xfrm>
            <a:off x="904150" y="723522"/>
            <a:ext cx="10383699" cy="541095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pic>
        <p:nvPicPr>
          <p:cNvPr id="325" name="Google Shape;325;p43"/>
          <p:cNvPicPr preferRelativeResize="0"/>
          <p:nvPr/>
        </p:nvPicPr>
        <p:blipFill rotWithShape="1">
          <a:blip r:embed="rId3">
            <a:alphaModFix/>
          </a:blip>
          <a:srcRect b="0" l="0" r="0" t="0"/>
          <a:stretch/>
        </p:blipFill>
        <p:spPr>
          <a:xfrm>
            <a:off x="880334" y="737812"/>
            <a:ext cx="10431331" cy="53823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id="331" name="Google Shape;331;p44"/>
          <p:cNvPicPr preferRelativeResize="0"/>
          <p:nvPr/>
        </p:nvPicPr>
        <p:blipFill rotWithShape="1">
          <a:blip r:embed="rId3">
            <a:alphaModFix/>
          </a:blip>
          <a:srcRect b="0" l="0" r="0" t="0"/>
          <a:stretch/>
        </p:blipFill>
        <p:spPr>
          <a:xfrm>
            <a:off x="908913" y="752101"/>
            <a:ext cx="10374173" cy="535379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2"/>
          <p:cNvPicPr preferRelativeResize="0"/>
          <p:nvPr>
            <p:ph idx="1" type="body"/>
          </p:nvPr>
        </p:nvPicPr>
        <p:blipFill rotWithShape="1">
          <a:blip r:embed="rId3">
            <a:alphaModFix/>
          </a:blip>
          <a:srcRect b="0" l="0" r="0" t="0"/>
          <a:stretch/>
        </p:blipFill>
        <p:spPr>
          <a:xfrm>
            <a:off x="556424" y="80727"/>
            <a:ext cx="10959300" cy="7056000"/>
          </a:xfrm>
          <a:prstGeom prst="rect">
            <a:avLst/>
          </a:prstGeom>
          <a:noFill/>
          <a:ln>
            <a:noFill/>
          </a:ln>
        </p:spPr>
      </p:pic>
      <p:sp>
        <p:nvSpPr>
          <p:cNvPr id="110" name="Google Shape;110;p2"/>
          <p:cNvSpPr/>
          <p:nvPr/>
        </p:nvSpPr>
        <p:spPr>
          <a:xfrm rot="7860000">
            <a:off x="4155576" y="2046196"/>
            <a:ext cx="1764944" cy="457099"/>
          </a:xfrm>
          <a:prstGeom prst="rightArrow">
            <a:avLst>
              <a:gd fmla="val 50000" name="adj1"/>
              <a:gd fmla="val 50000" name="adj2"/>
            </a:avLst>
          </a:prstGeom>
          <a:solidFill>
            <a:srgbClr val="7030A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6" name="Shape 336"/>
        <p:cNvGrpSpPr/>
        <p:nvPr/>
      </p:nvGrpSpPr>
      <p:grpSpPr>
        <a:xfrm>
          <a:off x="0" y="0"/>
          <a:ext cx="0" cy="0"/>
          <a:chOff x="0" y="0"/>
          <a:chExt cx="0" cy="0"/>
        </a:xfrm>
      </p:grpSpPr>
      <p:sp>
        <p:nvSpPr>
          <p:cNvPr id="337" name="Google Shape;337;p1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8" name="Google Shape;338;p14"/>
          <p:cNvSpPr txBox="1"/>
          <p:nvPr>
            <p:ph type="title"/>
          </p:nvPr>
        </p:nvSpPr>
        <p:spPr>
          <a:xfrm>
            <a:off x="630936" y="640080"/>
            <a:ext cx="4818888" cy="148132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b="1" lang="en-US"/>
              <a:t>Pour conclure</a:t>
            </a:r>
            <a:endParaRPr b="1"/>
          </a:p>
        </p:txBody>
      </p:sp>
      <p:sp>
        <p:nvSpPr>
          <p:cNvPr id="339" name="Google Shape;339;p14"/>
          <p:cNvSpPr/>
          <p:nvPr/>
        </p:nvSpPr>
        <p:spPr>
          <a:xfrm>
            <a:off x="643278" y="2372868"/>
            <a:ext cx="3255095" cy="18288"/>
          </a:xfrm>
          <a:custGeom>
            <a:rect b="b" l="l" r="r" t="t"/>
            <a:pathLst>
              <a:path extrusionOk="0" fill="none" h="18288" w="3255095">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extrusionOk="0" h="18288" w="3255095">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0" name="Google Shape;340;p14"/>
          <p:cNvSpPr txBox="1"/>
          <p:nvPr>
            <p:ph idx="1" type="body"/>
          </p:nvPr>
        </p:nvSpPr>
        <p:spPr>
          <a:xfrm>
            <a:off x="630936" y="2660904"/>
            <a:ext cx="4818888" cy="354787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200"/>
              <a:buChar char="•"/>
            </a:pPr>
            <a:r>
              <a:rPr lang="en-US" sz="3300"/>
              <a:t>Comparaison des méthodes de travail et des exigences du métier d’élève et de celui de garde-parc naturaliste</a:t>
            </a:r>
            <a:endParaRPr sz="3300"/>
          </a:p>
          <a:p>
            <a:pPr indent="0" lvl="0" marL="0" rtl="0" algn="l">
              <a:lnSpc>
                <a:spcPct val="90000"/>
              </a:lnSpc>
              <a:spcBef>
                <a:spcPts val="0"/>
              </a:spcBef>
              <a:spcAft>
                <a:spcPts val="0"/>
              </a:spcAft>
              <a:buSzPts val="2200"/>
              <a:buNone/>
            </a:pPr>
            <a:r>
              <a:t/>
            </a:r>
            <a:endParaRPr sz="3300"/>
          </a:p>
          <a:p>
            <a:pPr indent="-228600" lvl="0" marL="228600" rtl="0" algn="l">
              <a:lnSpc>
                <a:spcPct val="90000"/>
              </a:lnSpc>
              <a:spcBef>
                <a:spcPts val="1000"/>
              </a:spcBef>
              <a:spcAft>
                <a:spcPts val="0"/>
              </a:spcAft>
              <a:buClr>
                <a:schemeClr val="dk1"/>
              </a:buClr>
              <a:buSzPts val="2200"/>
              <a:buChar char="•"/>
            </a:pPr>
            <a:r>
              <a:rPr lang="en-US" sz="3300"/>
              <a:t>Questions d’intégration</a:t>
            </a:r>
            <a:endParaRPr sz="3300"/>
          </a:p>
        </p:txBody>
      </p:sp>
      <p:pic>
        <p:nvPicPr>
          <p:cNvPr id="341" name="Google Shape;341;p14"/>
          <p:cNvPicPr preferRelativeResize="0"/>
          <p:nvPr/>
        </p:nvPicPr>
        <p:blipFill rotWithShape="1">
          <a:blip r:embed="rId3">
            <a:alphaModFix/>
          </a:blip>
          <a:srcRect b="0" l="0" r="0" t="0"/>
          <a:stretch/>
        </p:blipFill>
        <p:spPr>
          <a:xfrm>
            <a:off x="5157109" y="821752"/>
            <a:ext cx="6908565" cy="456752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5" name="Shape 345"/>
        <p:cNvGrpSpPr/>
        <p:nvPr/>
      </p:nvGrpSpPr>
      <p:grpSpPr>
        <a:xfrm>
          <a:off x="0" y="0"/>
          <a:ext cx="0" cy="0"/>
          <a:chOff x="0" y="0"/>
          <a:chExt cx="0" cy="0"/>
        </a:xfrm>
      </p:grpSpPr>
      <p:sp>
        <p:nvSpPr>
          <p:cNvPr id="346" name="Google Shape;346;p45"/>
          <p:cNvSpPr/>
          <p:nvPr/>
        </p:nvSpPr>
        <p:spPr>
          <a:xfrm>
            <a:off x="3051" y="0"/>
            <a:ext cx="1218894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347" name="Google Shape;347;p45"/>
          <p:cNvGrpSpPr/>
          <p:nvPr/>
        </p:nvGrpSpPr>
        <p:grpSpPr>
          <a:xfrm>
            <a:off x="0" y="12929"/>
            <a:ext cx="12188952" cy="3490956"/>
            <a:chOff x="651279" y="598259"/>
            <a:chExt cx="10889442" cy="5680742"/>
          </a:xfrm>
        </p:grpSpPr>
        <p:sp>
          <p:nvSpPr>
            <p:cNvPr id="348" name="Google Shape;348;p45"/>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9" name="Google Shape;349;p45"/>
            <p:cNvSpPr/>
            <p:nvPr/>
          </p:nvSpPr>
          <p:spPr>
            <a:xfrm>
              <a:off x="651279" y="598259"/>
              <a:ext cx="10889442" cy="5680742"/>
            </a:xfrm>
            <a:prstGeom prst="rect">
              <a:avLst/>
            </a:prstGeom>
            <a:solidFill>
              <a:schemeClr val="accent6">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350" name="Google Shape;350;p45"/>
          <p:cNvGrpSpPr/>
          <p:nvPr/>
        </p:nvGrpSpPr>
        <p:grpSpPr>
          <a:xfrm>
            <a:off x="0" y="0"/>
            <a:ext cx="12188952" cy="6858000"/>
            <a:chOff x="0" y="0"/>
            <a:chExt cx="12188952" cy="6858000"/>
          </a:xfrm>
        </p:grpSpPr>
        <p:sp>
          <p:nvSpPr>
            <p:cNvPr id="351" name="Google Shape;351;p45"/>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2" name="Google Shape;352;p45"/>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3" name="Google Shape;353;p45"/>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4" name="Google Shape;354;p45"/>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5" name="Google Shape;355;p45"/>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6" name="Google Shape;356;p45"/>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7" name="Google Shape;357;p45"/>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358" name="Google Shape;358;p45"/>
          <p:cNvSpPr txBox="1"/>
          <p:nvPr>
            <p:ph type="title"/>
          </p:nvPr>
        </p:nvSpPr>
        <p:spPr>
          <a:xfrm>
            <a:off x="515875" y="1014575"/>
            <a:ext cx="6104700" cy="2226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None/>
            </a:pPr>
            <a:r>
              <a:rPr lang="en-US">
                <a:solidFill>
                  <a:schemeClr val="lt1"/>
                </a:solidFill>
              </a:rPr>
              <a:t>Ê</a:t>
            </a:r>
            <a:r>
              <a:rPr b="1" lang="en-US">
                <a:solidFill>
                  <a:schemeClr val="lt1"/>
                </a:solidFill>
              </a:rPr>
              <a:t>tre élève, un métier!</a:t>
            </a:r>
            <a:endParaRPr/>
          </a:p>
        </p:txBody>
      </p:sp>
      <p:sp>
        <p:nvSpPr>
          <p:cNvPr id="359" name="Google Shape;359;p45"/>
          <p:cNvSpPr txBox="1"/>
          <p:nvPr>
            <p:ph idx="1" type="body"/>
          </p:nvPr>
        </p:nvSpPr>
        <p:spPr>
          <a:xfrm>
            <a:off x="789708" y="3640633"/>
            <a:ext cx="5631417" cy="248721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2400"/>
              <a:buNone/>
            </a:pPr>
            <a:r>
              <a:rPr b="1" lang="en-US" sz="3300">
                <a:solidFill>
                  <a:srgbClr val="61A1AB"/>
                </a:solidFill>
              </a:rPr>
              <a:t>Activité de réinvestissement</a:t>
            </a:r>
            <a:endParaRPr b="1" sz="3000">
              <a:solidFill>
                <a:srgbClr val="61A1AB"/>
              </a:solidFill>
            </a:endParaRPr>
          </a:p>
        </p:txBody>
      </p:sp>
      <p:pic>
        <p:nvPicPr>
          <p:cNvPr id="360" name="Google Shape;360;p45"/>
          <p:cNvPicPr preferRelativeResize="0"/>
          <p:nvPr/>
        </p:nvPicPr>
        <p:blipFill rotWithShape="1">
          <a:blip r:embed="rId3">
            <a:alphaModFix/>
          </a:blip>
          <a:srcRect b="0" l="0" r="0" t="0"/>
          <a:stretch/>
        </p:blipFill>
        <p:spPr>
          <a:xfrm>
            <a:off x="10266364" y="5805412"/>
            <a:ext cx="1427322" cy="796144"/>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pic>
        <p:nvPicPr>
          <p:cNvPr descr="Une image contenant personne, intérieur, table, table de travail&#10;&#10;Description générée automatiquement" id="361" name="Google Shape;361;p45"/>
          <p:cNvPicPr preferRelativeResize="0"/>
          <p:nvPr/>
        </p:nvPicPr>
        <p:blipFill rotWithShape="1">
          <a:blip r:embed="rId4">
            <a:alphaModFix/>
          </a:blip>
          <a:srcRect b="0" l="0" r="0" t="0"/>
          <a:stretch/>
        </p:blipFill>
        <p:spPr>
          <a:xfrm>
            <a:off x="6558543" y="1776761"/>
            <a:ext cx="4960201" cy="33068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6" name="Shape 366"/>
        <p:cNvGrpSpPr/>
        <p:nvPr/>
      </p:nvGrpSpPr>
      <p:grpSpPr>
        <a:xfrm>
          <a:off x="0" y="0"/>
          <a:ext cx="0" cy="0"/>
          <a:chOff x="0" y="0"/>
          <a:chExt cx="0" cy="0"/>
        </a:xfrm>
      </p:grpSpPr>
      <p:sp>
        <p:nvSpPr>
          <p:cNvPr id="367" name="Google Shape;367;p46"/>
          <p:cNvSpPr/>
          <p:nvPr/>
        </p:nvSpPr>
        <p:spPr>
          <a:xfrm>
            <a:off x="0" y="0"/>
            <a:ext cx="12192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8" name="Google Shape;368;p46"/>
          <p:cNvSpPr/>
          <p:nvPr/>
        </p:nvSpPr>
        <p:spPr>
          <a:xfrm rot="-4995211">
            <a:off x="675639" y="775849"/>
            <a:ext cx="2987899" cy="2987899"/>
          </a:xfrm>
          <a:prstGeom prst="arc">
            <a:avLst>
              <a:gd fmla="val 14455503"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69" name="Google Shape;369;p46"/>
          <p:cNvSpPr txBox="1"/>
          <p:nvPr>
            <p:ph type="ctrTitle"/>
          </p:nvPr>
        </p:nvSpPr>
        <p:spPr>
          <a:xfrm>
            <a:off x="892817" y="1370170"/>
            <a:ext cx="4988694" cy="274462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6000"/>
              <a:buNone/>
            </a:pPr>
            <a:r>
              <a:rPr b="1" lang="en-US" sz="2700">
                <a:solidFill>
                  <a:srgbClr val="FFFFFF"/>
                </a:solidFill>
              </a:rPr>
              <a:t>Métier d'élève et méthodes </a:t>
            </a:r>
            <a:br>
              <a:rPr lang="en-US" sz="2700"/>
            </a:br>
            <a:r>
              <a:rPr b="1" lang="en-US" sz="2700">
                <a:solidFill>
                  <a:srgbClr val="FFFFFF"/>
                </a:solidFill>
              </a:rPr>
              <a:t>de travail</a:t>
            </a:r>
            <a:br>
              <a:rPr b="1" i="0" lang="en-US" sz="2800" u="none" strike="noStrike">
                <a:latin typeface="Calibri"/>
                <a:ea typeface="Calibri"/>
                <a:cs typeface="Calibri"/>
                <a:sym typeface="Calibri"/>
              </a:rPr>
            </a:br>
            <a:br>
              <a:rPr b="1" lang="en-US" sz="2400"/>
            </a:br>
            <a:r>
              <a:rPr b="1" lang="en-US" sz="2200">
                <a:solidFill>
                  <a:schemeClr val="lt1"/>
                </a:solidFill>
              </a:rPr>
              <a:t>Comparer les méthodes de travail et les exigences du métier d’élève à celles observées dans le monde du travail</a:t>
            </a:r>
            <a:br>
              <a:rPr lang="en-US" sz="2200">
                <a:latin typeface="Calibri"/>
                <a:ea typeface="Calibri"/>
                <a:cs typeface="Calibri"/>
                <a:sym typeface="Calibri"/>
              </a:rPr>
            </a:br>
            <a:endParaRPr b="1" sz="1800">
              <a:solidFill>
                <a:schemeClr val="lt1"/>
              </a:solidFill>
            </a:endParaRPr>
          </a:p>
        </p:txBody>
      </p:sp>
      <p:sp>
        <p:nvSpPr>
          <p:cNvPr id="370" name="Google Shape;370;p46"/>
          <p:cNvSpPr txBox="1"/>
          <p:nvPr>
            <p:ph idx="1" type="subTitle"/>
          </p:nvPr>
        </p:nvSpPr>
        <p:spPr>
          <a:xfrm>
            <a:off x="892817" y="4291894"/>
            <a:ext cx="6136057" cy="3161335"/>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chemeClr val="lt1"/>
              </a:buClr>
              <a:buSzPts val="1800"/>
              <a:buFont typeface="Quattrocento Sans"/>
              <a:buChar char="-"/>
            </a:pPr>
            <a:r>
              <a:rPr lang="en-US" sz="2000">
                <a:solidFill>
                  <a:schemeClr val="lt1"/>
                </a:solidFill>
              </a:rPr>
              <a:t>Se représenter le monde du travail à partir de son métier d’élève;</a:t>
            </a:r>
            <a:endParaRPr/>
          </a:p>
          <a:p>
            <a:pPr indent="-285750" lvl="0" marL="285750" rtl="0" algn="l">
              <a:lnSpc>
                <a:spcPct val="90000"/>
              </a:lnSpc>
              <a:spcBef>
                <a:spcPts val="0"/>
              </a:spcBef>
              <a:spcAft>
                <a:spcPts val="0"/>
              </a:spcAft>
              <a:buClr>
                <a:schemeClr val="lt1"/>
              </a:buClr>
              <a:buSzPts val="1800"/>
              <a:buFont typeface="Quattrocento Sans"/>
              <a:buChar char="-"/>
            </a:pPr>
            <a:r>
              <a:rPr lang="en-US" sz="2000">
                <a:solidFill>
                  <a:schemeClr val="lt1"/>
                </a:solidFill>
              </a:rPr>
              <a:t>Établir des liens entre le monde scolaire et le monde du travail relativement aux exigences et aux méthodes de travail;</a:t>
            </a:r>
            <a:endParaRPr/>
          </a:p>
          <a:p>
            <a:pPr indent="-285750" lvl="0" marL="285750" rtl="0" algn="l">
              <a:lnSpc>
                <a:spcPct val="90000"/>
              </a:lnSpc>
              <a:spcBef>
                <a:spcPts val="0"/>
              </a:spcBef>
              <a:spcAft>
                <a:spcPts val="0"/>
              </a:spcAft>
              <a:buClr>
                <a:schemeClr val="lt1"/>
              </a:buClr>
              <a:buSzPts val="1800"/>
              <a:buFont typeface="Quattrocento Sans"/>
              <a:buChar char="-"/>
            </a:pPr>
            <a:r>
              <a:rPr lang="en-US" sz="2000">
                <a:solidFill>
                  <a:schemeClr val="lt1"/>
                </a:solidFill>
              </a:rPr>
              <a:t>Réaliser que les méthodes de travail font partie des exigences du métier d’élève</a:t>
            </a:r>
            <a:r>
              <a:rPr lang="en-US" sz="1800">
                <a:solidFill>
                  <a:schemeClr val="lt1"/>
                </a:solidFill>
              </a:rPr>
              <a:t>. </a:t>
            </a:r>
            <a:endParaRPr sz="1800">
              <a:solidFill>
                <a:schemeClr val="lt1"/>
              </a:solidFill>
              <a:latin typeface="Quattrocento Sans"/>
              <a:ea typeface="Quattrocento Sans"/>
              <a:cs typeface="Quattrocento Sans"/>
              <a:sym typeface="Quattrocento Sans"/>
            </a:endParaRPr>
          </a:p>
        </p:txBody>
      </p:sp>
      <p:sp>
        <p:nvSpPr>
          <p:cNvPr id="371" name="Google Shape;371;p46"/>
          <p:cNvSpPr/>
          <p:nvPr/>
        </p:nvSpPr>
        <p:spPr>
          <a:xfrm>
            <a:off x="10895976" y="2130090"/>
            <a:ext cx="457824" cy="445404"/>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72" name="Google Shape;372;p46"/>
          <p:cNvSpPr/>
          <p:nvPr/>
        </p:nvSpPr>
        <p:spPr>
          <a:xfrm>
            <a:off x="7813872" y="3116072"/>
            <a:ext cx="4378128" cy="3741928"/>
          </a:xfrm>
          <a:custGeom>
            <a:rect b="b" l="l" r="r" t="t"/>
            <a:pathLst>
              <a:path extrusionOk="0" h="3741928" w="43781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3" name="Google Shape;373;p46"/>
          <p:cNvSpPr/>
          <p:nvPr/>
        </p:nvSpPr>
        <p:spPr>
          <a:xfrm>
            <a:off x="5499731" y="1"/>
            <a:ext cx="4208478" cy="3678281"/>
          </a:xfrm>
          <a:custGeom>
            <a:rect b="b" l="l" r="r" t="t"/>
            <a:pathLst>
              <a:path extrusionOk="0" h="3678281" w="4208478">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74" name="Google Shape;374;p46"/>
          <p:cNvPicPr preferRelativeResize="0"/>
          <p:nvPr/>
        </p:nvPicPr>
        <p:blipFill rotWithShape="1">
          <a:blip r:embed="rId3">
            <a:alphaModFix/>
          </a:blip>
          <a:srcRect b="0" l="0" r="0" t="0"/>
          <a:stretch/>
        </p:blipFill>
        <p:spPr>
          <a:xfrm>
            <a:off x="5986952" y="660006"/>
            <a:ext cx="3234035" cy="1803909"/>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pic>
        <p:nvPicPr>
          <p:cNvPr id="375" name="Google Shape;375;p46"/>
          <p:cNvPicPr preferRelativeResize="0"/>
          <p:nvPr/>
        </p:nvPicPr>
        <p:blipFill rotWithShape="1">
          <a:blip r:embed="rId4">
            <a:alphaModFix/>
          </a:blip>
          <a:srcRect b="0" l="0" r="0" t="0"/>
          <a:stretch/>
        </p:blipFill>
        <p:spPr>
          <a:xfrm>
            <a:off x="9385280" y="4218860"/>
            <a:ext cx="2132813" cy="206345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0">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0" name="Shape 380"/>
        <p:cNvGrpSpPr/>
        <p:nvPr/>
      </p:nvGrpSpPr>
      <p:grpSpPr>
        <a:xfrm>
          <a:off x="0" y="0"/>
          <a:ext cx="0" cy="0"/>
          <a:chOff x="0" y="0"/>
          <a:chExt cx="0" cy="0"/>
        </a:xfrm>
      </p:grpSpPr>
      <p:sp>
        <p:nvSpPr>
          <p:cNvPr id="381" name="Google Shape;381;p16"/>
          <p:cNvSpPr txBox="1"/>
          <p:nvPr>
            <p:ph type="title"/>
          </p:nvPr>
        </p:nvSpPr>
        <p:spPr>
          <a:xfrm>
            <a:off x="308610" y="639193"/>
            <a:ext cx="4583430" cy="337821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800"/>
              <a:buFont typeface="Calibri"/>
              <a:buNone/>
            </a:pPr>
            <a:r>
              <a:rPr lang="en-US" sz="4800">
                <a:solidFill>
                  <a:schemeClr val="dk1"/>
                </a:solidFill>
                <a:latin typeface="Calibri"/>
                <a:ea typeface="Calibri"/>
                <a:cs typeface="Calibri"/>
                <a:sym typeface="Calibri"/>
              </a:rPr>
              <a:t>C’est le moment de comparer!</a:t>
            </a:r>
            <a:endParaRPr/>
          </a:p>
        </p:txBody>
      </p:sp>
      <p:sp>
        <p:nvSpPr>
          <p:cNvPr id="382" name="Google Shape;382;p16"/>
          <p:cNvSpPr/>
          <p:nvPr/>
        </p:nvSpPr>
        <p:spPr>
          <a:xfrm>
            <a:off x="643278" y="4409267"/>
            <a:ext cx="3255095" cy="18288"/>
          </a:xfrm>
          <a:custGeom>
            <a:rect b="b" l="l" r="r" t="t"/>
            <a:pathLst>
              <a:path extrusionOk="0" fill="none" h="18288" w="3255095">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extrusionOk="0" h="18288" w="3255095">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83" name="Google Shape;383;p16"/>
          <p:cNvPicPr preferRelativeResize="0"/>
          <p:nvPr/>
        </p:nvPicPr>
        <p:blipFill rotWithShape="1">
          <a:blip r:embed="rId3">
            <a:alphaModFix/>
          </a:blip>
          <a:srcRect b="0" l="0" r="0" t="0"/>
          <a:stretch/>
        </p:blipFill>
        <p:spPr>
          <a:xfrm>
            <a:off x="4536265" y="649223"/>
            <a:ext cx="7572541" cy="500650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8" name="Shape 388"/>
        <p:cNvGrpSpPr/>
        <p:nvPr/>
      </p:nvGrpSpPr>
      <p:grpSpPr>
        <a:xfrm>
          <a:off x="0" y="0"/>
          <a:ext cx="0" cy="0"/>
          <a:chOff x="0" y="0"/>
          <a:chExt cx="0" cy="0"/>
        </a:xfrm>
      </p:grpSpPr>
      <p:sp>
        <p:nvSpPr>
          <p:cNvPr id="389" name="Google Shape;389;p17"/>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390" name="Google Shape;390;p17"/>
          <p:cNvGrpSpPr/>
          <p:nvPr/>
        </p:nvGrpSpPr>
        <p:grpSpPr>
          <a:xfrm>
            <a:off x="7855526" y="2227167"/>
            <a:ext cx="4336168" cy="4630834"/>
            <a:chOff x="7855526" y="2145638"/>
            <a:chExt cx="4336168" cy="4630834"/>
          </a:xfrm>
        </p:grpSpPr>
        <p:sp>
          <p:nvSpPr>
            <p:cNvPr id="391" name="Google Shape;391;p17"/>
            <p:cNvSpPr/>
            <p:nvPr/>
          </p:nvSpPr>
          <p:spPr>
            <a:xfrm>
              <a:off x="7875903" y="2463723"/>
              <a:ext cx="4315791" cy="4312749"/>
            </a:xfrm>
            <a:custGeom>
              <a:rect b="b" l="l" r="r" t="t"/>
              <a:pathLst>
                <a:path extrusionOk="0" h="4312749" w="4315791">
                  <a:moveTo>
                    <a:pt x="2987009" y="0"/>
                  </a:moveTo>
                  <a:cubicBezTo>
                    <a:pt x="3434423" y="0"/>
                    <a:pt x="3798884" y="137413"/>
                    <a:pt x="4136908" y="333995"/>
                  </a:cubicBezTo>
                  <a:lnTo>
                    <a:pt x="4315791" y="445229"/>
                  </a:lnTo>
                  <a:lnTo>
                    <a:pt x="4315791" y="1208150"/>
                  </a:lnTo>
                  <a:lnTo>
                    <a:pt x="4145996" y="1085198"/>
                  </a:lnTo>
                  <a:cubicBezTo>
                    <a:pt x="3968282" y="958859"/>
                    <a:pt x="3800518" y="848961"/>
                    <a:pt x="3631470" y="767158"/>
                  </a:cubicBezTo>
                  <a:cubicBezTo>
                    <a:pt x="3411941" y="660943"/>
                    <a:pt x="3207191" y="611504"/>
                    <a:pt x="2987009" y="611504"/>
                  </a:cubicBezTo>
                  <a:cubicBezTo>
                    <a:pt x="2599030" y="611504"/>
                    <a:pt x="2271258" y="691421"/>
                    <a:pt x="1985110" y="855943"/>
                  </a:cubicBezTo>
                  <a:cubicBezTo>
                    <a:pt x="1715153" y="1011087"/>
                    <a:pt x="1465955" y="1249819"/>
                    <a:pt x="1223061" y="1585590"/>
                  </a:cubicBezTo>
                  <a:cubicBezTo>
                    <a:pt x="1154375" y="1680490"/>
                    <a:pt x="1087756" y="1766217"/>
                    <a:pt x="1023311" y="1849089"/>
                  </a:cubicBezTo>
                  <a:cubicBezTo>
                    <a:pt x="765853" y="2180172"/>
                    <a:pt x="652067" y="2338069"/>
                    <a:pt x="652067" y="2610233"/>
                  </a:cubicBezTo>
                  <a:cubicBezTo>
                    <a:pt x="652067" y="2895038"/>
                    <a:pt x="727707" y="3176887"/>
                    <a:pt x="876921" y="3447930"/>
                  </a:cubicBezTo>
                  <a:cubicBezTo>
                    <a:pt x="1022224" y="3711838"/>
                    <a:pt x="1239145" y="3964023"/>
                    <a:pt x="1504428" y="4177169"/>
                  </a:cubicBezTo>
                  <a:lnTo>
                    <a:pt x="1689053"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2" name="Google Shape;392;p17"/>
            <p:cNvSpPr/>
            <p:nvPr/>
          </p:nvSpPr>
          <p:spPr>
            <a:xfrm>
              <a:off x="7875903" y="2463723"/>
              <a:ext cx="4315791" cy="4312749"/>
            </a:xfrm>
            <a:custGeom>
              <a:rect b="b" l="l" r="r" t="t"/>
              <a:pathLst>
                <a:path extrusionOk="0" h="4312749" w="4315791">
                  <a:moveTo>
                    <a:pt x="2987009" y="0"/>
                  </a:moveTo>
                  <a:cubicBezTo>
                    <a:pt x="3434423" y="0"/>
                    <a:pt x="3798884" y="137413"/>
                    <a:pt x="4136908" y="333995"/>
                  </a:cubicBezTo>
                  <a:lnTo>
                    <a:pt x="4315791" y="445229"/>
                  </a:lnTo>
                  <a:lnTo>
                    <a:pt x="4315791" y="1079495"/>
                  </a:lnTo>
                  <a:lnTo>
                    <a:pt x="4206793" y="1000737"/>
                  </a:lnTo>
                  <a:cubicBezTo>
                    <a:pt x="3781561" y="699607"/>
                    <a:pt x="3436718" y="509571"/>
                    <a:pt x="2987119" y="509571"/>
                  </a:cubicBezTo>
                  <a:cubicBezTo>
                    <a:pt x="2204204" y="509571"/>
                    <a:pt x="1649730" y="814251"/>
                    <a:pt x="1133184" y="1528405"/>
                  </a:cubicBezTo>
                  <a:cubicBezTo>
                    <a:pt x="1065585" y="1621878"/>
                    <a:pt x="999510" y="1706892"/>
                    <a:pt x="935607" y="1789050"/>
                  </a:cubicBezTo>
                  <a:cubicBezTo>
                    <a:pt x="670760" y="2129716"/>
                    <a:pt x="543498" y="2306877"/>
                    <a:pt x="543498" y="2610233"/>
                  </a:cubicBezTo>
                  <a:cubicBezTo>
                    <a:pt x="543498" y="2911449"/>
                    <a:pt x="623267" y="3208997"/>
                    <a:pt x="780416" y="3494616"/>
                  </a:cubicBezTo>
                  <a:cubicBezTo>
                    <a:pt x="934194" y="3774018"/>
                    <a:pt x="1154050" y="4029772"/>
                    <a:pt x="1433786" y="4254537"/>
                  </a:cubicBezTo>
                  <a:lnTo>
                    <a:pt x="1513041"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3" name="Google Shape;393;p17"/>
            <p:cNvSpPr/>
            <p:nvPr/>
          </p:nvSpPr>
          <p:spPr>
            <a:xfrm>
              <a:off x="7877037" y="2411531"/>
              <a:ext cx="4314657" cy="4364939"/>
            </a:xfrm>
            <a:custGeom>
              <a:rect b="b" l="l" r="r" t="t"/>
              <a:pathLst>
                <a:path extrusionOk="0" h="4364939" w="4314657">
                  <a:moveTo>
                    <a:pt x="3028307" y="21"/>
                  </a:moveTo>
                  <a:lnTo>
                    <a:pt x="3066670" y="836"/>
                  </a:lnTo>
                  <a:cubicBezTo>
                    <a:pt x="3117749" y="1856"/>
                    <a:pt x="3168937" y="5320"/>
                    <a:pt x="3220125" y="9909"/>
                  </a:cubicBezTo>
                  <a:cubicBezTo>
                    <a:pt x="3424763" y="29073"/>
                    <a:pt x="3627448" y="77898"/>
                    <a:pt x="3816113" y="150272"/>
                  </a:cubicBezTo>
                  <a:cubicBezTo>
                    <a:pt x="3910880" y="185950"/>
                    <a:pt x="4001951" y="227538"/>
                    <a:pt x="4089981" y="272287"/>
                  </a:cubicBezTo>
                  <a:lnTo>
                    <a:pt x="4314657" y="398926"/>
                  </a:lnTo>
                  <a:lnTo>
                    <a:pt x="4314657" y="911199"/>
                  </a:lnTo>
                  <a:lnTo>
                    <a:pt x="4310597" y="908154"/>
                  </a:lnTo>
                  <a:cubicBezTo>
                    <a:pt x="4274842" y="881549"/>
                    <a:pt x="4239087" y="855352"/>
                    <a:pt x="4203223" y="829562"/>
                  </a:cubicBezTo>
                  <a:cubicBezTo>
                    <a:pt x="4167576" y="803773"/>
                    <a:pt x="4131821" y="778086"/>
                    <a:pt x="4095850" y="753520"/>
                  </a:cubicBezTo>
                  <a:cubicBezTo>
                    <a:pt x="3951852" y="654949"/>
                    <a:pt x="3806115" y="565043"/>
                    <a:pt x="3652987" y="494811"/>
                  </a:cubicBezTo>
                  <a:cubicBezTo>
                    <a:pt x="3500404" y="423761"/>
                    <a:pt x="3340213" y="373101"/>
                    <a:pt x="3173610" y="347209"/>
                  </a:cubicBezTo>
                  <a:cubicBezTo>
                    <a:pt x="3131987" y="341093"/>
                    <a:pt x="3090036" y="335792"/>
                    <a:pt x="3047760" y="332632"/>
                  </a:cubicBezTo>
                  <a:lnTo>
                    <a:pt x="3016027" y="330186"/>
                  </a:lnTo>
                  <a:cubicBezTo>
                    <a:pt x="3005485" y="329472"/>
                    <a:pt x="2994834" y="329168"/>
                    <a:pt x="2984184" y="328658"/>
                  </a:cubicBezTo>
                  <a:cubicBezTo>
                    <a:pt x="2973533" y="328249"/>
                    <a:pt x="2962992" y="327638"/>
                    <a:pt x="2952233" y="327332"/>
                  </a:cubicBezTo>
                  <a:lnTo>
                    <a:pt x="2919085" y="327026"/>
                  </a:lnTo>
                  <a:cubicBezTo>
                    <a:pt x="2897025" y="326925"/>
                    <a:pt x="2874854" y="326212"/>
                    <a:pt x="2852901" y="326720"/>
                  </a:cubicBezTo>
                  <a:lnTo>
                    <a:pt x="2786826" y="328148"/>
                  </a:lnTo>
                  <a:cubicBezTo>
                    <a:pt x="2764763" y="328759"/>
                    <a:pt x="2742919" y="330391"/>
                    <a:pt x="2720965" y="331409"/>
                  </a:cubicBezTo>
                  <a:cubicBezTo>
                    <a:pt x="2699013" y="332326"/>
                    <a:pt x="2677170" y="334162"/>
                    <a:pt x="2655325" y="336098"/>
                  </a:cubicBezTo>
                  <a:cubicBezTo>
                    <a:pt x="2611528" y="339463"/>
                    <a:pt x="2568165" y="345170"/>
                    <a:pt x="2524803" y="350573"/>
                  </a:cubicBezTo>
                  <a:lnTo>
                    <a:pt x="2460139" y="360664"/>
                  </a:lnTo>
                  <a:cubicBezTo>
                    <a:pt x="2438622" y="364130"/>
                    <a:pt x="2417430" y="368717"/>
                    <a:pt x="2396019" y="372693"/>
                  </a:cubicBezTo>
                  <a:cubicBezTo>
                    <a:pt x="2310709" y="389513"/>
                    <a:pt x="2226809" y="411836"/>
                    <a:pt x="2145843" y="440989"/>
                  </a:cubicBezTo>
                  <a:cubicBezTo>
                    <a:pt x="1983479" y="499295"/>
                    <a:pt x="1835678" y="585838"/>
                    <a:pt x="1698635" y="682676"/>
                  </a:cubicBezTo>
                  <a:cubicBezTo>
                    <a:pt x="1629841" y="730992"/>
                    <a:pt x="1563549" y="782367"/>
                    <a:pt x="1498450" y="835474"/>
                  </a:cubicBezTo>
                  <a:cubicBezTo>
                    <a:pt x="1433352" y="888583"/>
                    <a:pt x="1369775" y="943932"/>
                    <a:pt x="1307285" y="1001220"/>
                  </a:cubicBezTo>
                  <a:cubicBezTo>
                    <a:pt x="1182958" y="1116304"/>
                    <a:pt x="1060588" y="1237708"/>
                    <a:pt x="947780" y="1369612"/>
                  </a:cubicBezTo>
                  <a:cubicBezTo>
                    <a:pt x="933325" y="1385818"/>
                    <a:pt x="919958" y="1402841"/>
                    <a:pt x="905939" y="1419458"/>
                  </a:cubicBezTo>
                  <a:lnTo>
                    <a:pt x="863228" y="1471545"/>
                  </a:lnTo>
                  <a:cubicBezTo>
                    <a:pt x="833776" y="1507529"/>
                    <a:pt x="804215" y="1543001"/>
                    <a:pt x="774330" y="1577659"/>
                  </a:cubicBezTo>
                  <a:cubicBezTo>
                    <a:pt x="714665" y="1647178"/>
                    <a:pt x="653806" y="1714046"/>
                    <a:pt x="595554" y="1780916"/>
                  </a:cubicBezTo>
                  <a:cubicBezTo>
                    <a:pt x="537303" y="1847683"/>
                    <a:pt x="481009" y="1914144"/>
                    <a:pt x="430365" y="1982644"/>
                  </a:cubicBezTo>
                  <a:cubicBezTo>
                    <a:pt x="405369" y="2016995"/>
                    <a:pt x="381351" y="2051756"/>
                    <a:pt x="358855" y="2087025"/>
                  </a:cubicBezTo>
                  <a:cubicBezTo>
                    <a:pt x="336685" y="2122396"/>
                    <a:pt x="315601" y="2158277"/>
                    <a:pt x="296583" y="2194872"/>
                  </a:cubicBezTo>
                  <a:cubicBezTo>
                    <a:pt x="258980" y="2268161"/>
                    <a:pt x="227572" y="2344307"/>
                    <a:pt x="207358" y="2423918"/>
                  </a:cubicBezTo>
                  <a:cubicBezTo>
                    <a:pt x="186817" y="2503426"/>
                    <a:pt x="178124" y="2585790"/>
                    <a:pt x="177146" y="2668765"/>
                  </a:cubicBezTo>
                  <a:cubicBezTo>
                    <a:pt x="177037" y="2837670"/>
                    <a:pt x="201490" y="3006472"/>
                    <a:pt x="248763" y="3168854"/>
                  </a:cubicBezTo>
                  <a:cubicBezTo>
                    <a:pt x="295931" y="3331644"/>
                    <a:pt x="363962" y="3488316"/>
                    <a:pt x="445688" y="3637956"/>
                  </a:cubicBezTo>
                  <a:cubicBezTo>
                    <a:pt x="527413" y="3787697"/>
                    <a:pt x="625115" y="3929794"/>
                    <a:pt x="735859" y="4062310"/>
                  </a:cubicBezTo>
                  <a:cubicBezTo>
                    <a:pt x="791121" y="4128668"/>
                    <a:pt x="849589" y="4192733"/>
                    <a:pt x="910884" y="4254366"/>
                  </a:cubicBezTo>
                  <a:lnTo>
                    <a:pt x="1030507" y="4364939"/>
                  </a:lnTo>
                  <a:lnTo>
                    <a:pt x="676755" y="4364939"/>
                  </a:lnTo>
                  <a:lnTo>
                    <a:pt x="538105" y="4202315"/>
                  </a:lnTo>
                  <a:cubicBezTo>
                    <a:pt x="423518" y="4054791"/>
                    <a:pt x="323372" y="3897379"/>
                    <a:pt x="241592" y="3731226"/>
                  </a:cubicBezTo>
                  <a:cubicBezTo>
                    <a:pt x="160193" y="3565073"/>
                    <a:pt x="99768" y="3389950"/>
                    <a:pt x="60317" y="3211362"/>
                  </a:cubicBezTo>
                  <a:cubicBezTo>
                    <a:pt x="20759" y="3032669"/>
                    <a:pt x="435" y="2850716"/>
                    <a:pt x="0" y="2668765"/>
                  </a:cubicBezTo>
                  <a:cubicBezTo>
                    <a:pt x="0" y="2576309"/>
                    <a:pt x="6413" y="2483039"/>
                    <a:pt x="21736" y="2390280"/>
                  </a:cubicBezTo>
                  <a:lnTo>
                    <a:pt x="27605" y="2355521"/>
                  </a:lnTo>
                  <a:lnTo>
                    <a:pt x="34669" y="2320862"/>
                  </a:lnTo>
                  <a:cubicBezTo>
                    <a:pt x="39343" y="2297723"/>
                    <a:pt x="45102" y="2274686"/>
                    <a:pt x="50753" y="2251750"/>
                  </a:cubicBezTo>
                  <a:cubicBezTo>
                    <a:pt x="62708" y="2205881"/>
                    <a:pt x="77379" y="2160723"/>
                    <a:pt x="93899" y="2116179"/>
                  </a:cubicBezTo>
                  <a:cubicBezTo>
                    <a:pt x="110744" y="2071734"/>
                    <a:pt x="129762" y="2028209"/>
                    <a:pt x="150194" y="1985498"/>
                  </a:cubicBezTo>
                  <a:cubicBezTo>
                    <a:pt x="170734" y="1942890"/>
                    <a:pt x="193229" y="1901402"/>
                    <a:pt x="216486" y="1860628"/>
                  </a:cubicBezTo>
                  <a:cubicBezTo>
                    <a:pt x="263109" y="1779183"/>
                    <a:pt x="312993" y="1701000"/>
                    <a:pt x="363527" y="1625058"/>
                  </a:cubicBezTo>
                  <a:lnTo>
                    <a:pt x="514155" y="1402231"/>
                  </a:lnTo>
                  <a:cubicBezTo>
                    <a:pt x="538825" y="1365636"/>
                    <a:pt x="563277" y="1329551"/>
                    <a:pt x="586861" y="1293160"/>
                  </a:cubicBezTo>
                  <a:lnTo>
                    <a:pt x="623702" y="1236892"/>
                  </a:lnTo>
                  <a:cubicBezTo>
                    <a:pt x="636526" y="1217525"/>
                    <a:pt x="649025" y="1198055"/>
                    <a:pt x="662283" y="1178892"/>
                  </a:cubicBezTo>
                  <a:cubicBezTo>
                    <a:pt x="713905" y="1101523"/>
                    <a:pt x="769222" y="1025786"/>
                    <a:pt x="827364" y="951170"/>
                  </a:cubicBezTo>
                  <a:cubicBezTo>
                    <a:pt x="885834" y="876861"/>
                    <a:pt x="947997" y="804283"/>
                    <a:pt x="1016355" y="736089"/>
                  </a:cubicBezTo>
                  <a:cubicBezTo>
                    <a:pt x="1152311" y="599497"/>
                    <a:pt x="1308047" y="476054"/>
                    <a:pt x="1482474" y="378707"/>
                  </a:cubicBezTo>
                  <a:cubicBezTo>
                    <a:pt x="1656793" y="281156"/>
                    <a:pt x="1845132" y="207966"/>
                    <a:pt x="2035644" y="149151"/>
                  </a:cubicBezTo>
                  <a:cubicBezTo>
                    <a:pt x="2131063" y="119997"/>
                    <a:pt x="2227460" y="94412"/>
                    <a:pt x="2324619" y="72802"/>
                  </a:cubicBezTo>
                  <a:cubicBezTo>
                    <a:pt x="2421885" y="51396"/>
                    <a:pt x="2520239" y="35291"/>
                    <a:pt x="2618809" y="24078"/>
                  </a:cubicBezTo>
                  <a:cubicBezTo>
                    <a:pt x="2717272" y="12252"/>
                    <a:pt x="2816168" y="4914"/>
                    <a:pt x="2914849" y="1957"/>
                  </a:cubicBezTo>
                  <a:lnTo>
                    <a:pt x="2951907" y="633"/>
                  </a:lnTo>
                  <a:lnTo>
                    <a:pt x="2990052" y="224"/>
                  </a:lnTo>
                  <a:cubicBezTo>
                    <a:pt x="3002768" y="224"/>
                    <a:pt x="3015592" y="-81"/>
                    <a:pt x="3028307" y="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4" name="Google Shape;394;p17"/>
            <p:cNvSpPr/>
            <p:nvPr/>
          </p:nvSpPr>
          <p:spPr>
            <a:xfrm>
              <a:off x="7855526" y="2145638"/>
              <a:ext cx="4336168" cy="4630833"/>
            </a:xfrm>
            <a:custGeom>
              <a:rect b="b" l="l" r="r" t="t"/>
              <a:pathLst>
                <a:path extrusionOk="0" h="4630833" w="4336168">
                  <a:moveTo>
                    <a:pt x="3053738" y="111"/>
                  </a:moveTo>
                  <a:lnTo>
                    <a:pt x="3093948" y="316"/>
                  </a:lnTo>
                  <a:lnTo>
                    <a:pt x="3134268" y="1743"/>
                  </a:lnTo>
                  <a:cubicBezTo>
                    <a:pt x="3187955" y="3475"/>
                    <a:pt x="3241749" y="7756"/>
                    <a:pt x="3295438" y="13058"/>
                  </a:cubicBezTo>
                  <a:cubicBezTo>
                    <a:pt x="3510076" y="35585"/>
                    <a:pt x="3722324" y="89406"/>
                    <a:pt x="3918813" y="169935"/>
                  </a:cubicBezTo>
                  <a:cubicBezTo>
                    <a:pt x="4017384" y="209689"/>
                    <a:pt x="4111933" y="255763"/>
                    <a:pt x="4203331" y="305405"/>
                  </a:cubicBezTo>
                  <a:lnTo>
                    <a:pt x="4336168" y="386579"/>
                  </a:lnTo>
                  <a:lnTo>
                    <a:pt x="4336168" y="772673"/>
                  </a:lnTo>
                  <a:lnTo>
                    <a:pt x="4270820" y="728127"/>
                  </a:lnTo>
                  <a:cubicBezTo>
                    <a:pt x="4191920" y="677771"/>
                    <a:pt x="4111825" y="630168"/>
                    <a:pt x="4030208" y="587253"/>
                  </a:cubicBezTo>
                  <a:cubicBezTo>
                    <a:pt x="3948699" y="544136"/>
                    <a:pt x="3865886" y="504687"/>
                    <a:pt x="3781010" y="471455"/>
                  </a:cubicBezTo>
                  <a:cubicBezTo>
                    <a:pt x="3611688" y="404384"/>
                    <a:pt x="3435522" y="358818"/>
                    <a:pt x="3254466" y="338024"/>
                  </a:cubicBezTo>
                  <a:cubicBezTo>
                    <a:pt x="3209255" y="333029"/>
                    <a:pt x="3163720" y="328748"/>
                    <a:pt x="3117966" y="326812"/>
                  </a:cubicBezTo>
                  <a:lnTo>
                    <a:pt x="3083625" y="325179"/>
                  </a:lnTo>
                  <a:lnTo>
                    <a:pt x="3049173" y="324366"/>
                  </a:lnTo>
                  <a:cubicBezTo>
                    <a:pt x="3026568" y="323447"/>
                    <a:pt x="3002550" y="323855"/>
                    <a:pt x="2978858" y="323855"/>
                  </a:cubicBezTo>
                  <a:cubicBezTo>
                    <a:pt x="2883983" y="323956"/>
                    <a:pt x="2789434" y="327423"/>
                    <a:pt x="2695862" y="335373"/>
                  </a:cubicBezTo>
                  <a:cubicBezTo>
                    <a:pt x="2602290" y="343223"/>
                    <a:pt x="2509371" y="354945"/>
                    <a:pt x="2417972" y="372070"/>
                  </a:cubicBezTo>
                  <a:cubicBezTo>
                    <a:pt x="2326683" y="389500"/>
                    <a:pt x="2236697" y="411009"/>
                    <a:pt x="2148451" y="437613"/>
                  </a:cubicBezTo>
                  <a:cubicBezTo>
                    <a:pt x="2060204" y="464116"/>
                    <a:pt x="1973588" y="495411"/>
                    <a:pt x="1889690" y="532515"/>
                  </a:cubicBezTo>
                  <a:cubicBezTo>
                    <a:pt x="1805247" y="568599"/>
                    <a:pt x="1723848" y="611411"/>
                    <a:pt x="1644512" y="658098"/>
                  </a:cubicBezTo>
                  <a:cubicBezTo>
                    <a:pt x="1486169" y="751979"/>
                    <a:pt x="1338149" y="865229"/>
                    <a:pt x="1200999" y="992137"/>
                  </a:cubicBezTo>
                  <a:cubicBezTo>
                    <a:pt x="1132531" y="1055744"/>
                    <a:pt x="1066782" y="1122715"/>
                    <a:pt x="1003531" y="1192234"/>
                  </a:cubicBezTo>
                  <a:cubicBezTo>
                    <a:pt x="971688" y="1226790"/>
                    <a:pt x="941150" y="1262568"/>
                    <a:pt x="910394" y="1298347"/>
                  </a:cubicBezTo>
                  <a:cubicBezTo>
                    <a:pt x="880507" y="1334738"/>
                    <a:pt x="850187" y="1370925"/>
                    <a:pt x="821278" y="1408233"/>
                  </a:cubicBezTo>
                  <a:cubicBezTo>
                    <a:pt x="792152" y="1444624"/>
                    <a:pt x="762266" y="1484480"/>
                    <a:pt x="732162" y="1521993"/>
                  </a:cubicBezTo>
                  <a:cubicBezTo>
                    <a:pt x="701950" y="1559810"/>
                    <a:pt x="671302" y="1597219"/>
                    <a:pt x="640548" y="1634323"/>
                  </a:cubicBezTo>
                  <a:cubicBezTo>
                    <a:pt x="579362" y="1708838"/>
                    <a:pt x="516980" y="1781618"/>
                    <a:pt x="457317" y="1855930"/>
                  </a:cubicBezTo>
                  <a:cubicBezTo>
                    <a:pt x="427540" y="1893033"/>
                    <a:pt x="397870" y="1930239"/>
                    <a:pt x="369288" y="1967955"/>
                  </a:cubicBezTo>
                  <a:cubicBezTo>
                    <a:pt x="341141" y="2005976"/>
                    <a:pt x="313211" y="2044100"/>
                    <a:pt x="287128" y="2083243"/>
                  </a:cubicBezTo>
                  <a:cubicBezTo>
                    <a:pt x="260936" y="2122284"/>
                    <a:pt x="235506" y="2161835"/>
                    <a:pt x="212683" y="2202607"/>
                  </a:cubicBezTo>
                  <a:cubicBezTo>
                    <a:pt x="200728" y="2222791"/>
                    <a:pt x="190187" y="2243586"/>
                    <a:pt x="179101" y="2264177"/>
                  </a:cubicBezTo>
                  <a:cubicBezTo>
                    <a:pt x="168886" y="2285072"/>
                    <a:pt x="158127" y="2305867"/>
                    <a:pt x="148890" y="2327172"/>
                  </a:cubicBezTo>
                  <a:cubicBezTo>
                    <a:pt x="109982" y="2411777"/>
                    <a:pt x="81183" y="2500256"/>
                    <a:pt x="61295" y="2590672"/>
                  </a:cubicBezTo>
                  <a:cubicBezTo>
                    <a:pt x="42386" y="2681292"/>
                    <a:pt x="33147" y="2773643"/>
                    <a:pt x="32604" y="2866202"/>
                  </a:cubicBezTo>
                  <a:cubicBezTo>
                    <a:pt x="32495" y="3051925"/>
                    <a:pt x="55643" y="3237650"/>
                    <a:pt x="100853" y="3418074"/>
                  </a:cubicBezTo>
                  <a:cubicBezTo>
                    <a:pt x="123133" y="3508490"/>
                    <a:pt x="151498" y="3597377"/>
                    <a:pt x="184971" y="3684428"/>
                  </a:cubicBezTo>
                  <a:cubicBezTo>
                    <a:pt x="192796" y="3706344"/>
                    <a:pt x="202250" y="3727751"/>
                    <a:pt x="210836" y="3749462"/>
                  </a:cubicBezTo>
                  <a:cubicBezTo>
                    <a:pt x="219421" y="3771175"/>
                    <a:pt x="228985" y="3792479"/>
                    <a:pt x="238440" y="3813783"/>
                  </a:cubicBezTo>
                  <a:lnTo>
                    <a:pt x="252894" y="3845688"/>
                  </a:lnTo>
                  <a:lnTo>
                    <a:pt x="268109" y="3877287"/>
                  </a:lnTo>
                  <a:cubicBezTo>
                    <a:pt x="278215" y="3898287"/>
                    <a:pt x="288432" y="3919284"/>
                    <a:pt x="299409" y="3939978"/>
                  </a:cubicBezTo>
                  <a:cubicBezTo>
                    <a:pt x="341792" y="4023258"/>
                    <a:pt x="389828" y="4103787"/>
                    <a:pt x="440689" y="4182378"/>
                  </a:cubicBezTo>
                  <a:cubicBezTo>
                    <a:pt x="492420" y="4260561"/>
                    <a:pt x="547953" y="4336299"/>
                    <a:pt x="606640" y="4409488"/>
                  </a:cubicBezTo>
                  <a:cubicBezTo>
                    <a:pt x="665381" y="4482677"/>
                    <a:pt x="727435" y="4553292"/>
                    <a:pt x="792425" y="4621205"/>
                  </a:cubicBezTo>
                  <a:lnTo>
                    <a:pt x="802442" y="4630833"/>
                  </a:lnTo>
                  <a:lnTo>
                    <a:pt x="592561" y="4630833"/>
                  </a:lnTo>
                  <a:lnTo>
                    <a:pt x="489377" y="4483185"/>
                  </a:lnTo>
                  <a:cubicBezTo>
                    <a:pt x="437212" y="4401230"/>
                    <a:pt x="388850" y="4317339"/>
                    <a:pt x="344944" y="4231611"/>
                  </a:cubicBezTo>
                  <a:cubicBezTo>
                    <a:pt x="300386" y="4146191"/>
                    <a:pt x="260828" y="4058731"/>
                    <a:pt x="224311" y="3970456"/>
                  </a:cubicBezTo>
                  <a:cubicBezTo>
                    <a:pt x="78901" y="3617049"/>
                    <a:pt x="1413" y="3242136"/>
                    <a:pt x="0" y="2866202"/>
                  </a:cubicBezTo>
                  <a:cubicBezTo>
                    <a:pt x="0" y="2771912"/>
                    <a:pt x="8043" y="2677417"/>
                    <a:pt x="25105" y="2584351"/>
                  </a:cubicBezTo>
                  <a:cubicBezTo>
                    <a:pt x="42928" y="2491285"/>
                    <a:pt x="69446" y="2399444"/>
                    <a:pt x="105200" y="2310863"/>
                  </a:cubicBezTo>
                  <a:cubicBezTo>
                    <a:pt x="140304" y="2221974"/>
                    <a:pt x="184318" y="2136351"/>
                    <a:pt x="232245" y="2053172"/>
                  </a:cubicBezTo>
                  <a:cubicBezTo>
                    <a:pt x="256154" y="2011379"/>
                    <a:pt x="281802" y="1970810"/>
                    <a:pt x="307667" y="1930341"/>
                  </a:cubicBezTo>
                  <a:cubicBezTo>
                    <a:pt x="333533" y="1889873"/>
                    <a:pt x="360049" y="1849915"/>
                    <a:pt x="386893" y="1810161"/>
                  </a:cubicBezTo>
                  <a:lnTo>
                    <a:pt x="548823" y="1573876"/>
                  </a:lnTo>
                  <a:cubicBezTo>
                    <a:pt x="575341" y="1534529"/>
                    <a:pt x="601098" y="1494877"/>
                    <a:pt x="626419" y="1455224"/>
                  </a:cubicBezTo>
                  <a:cubicBezTo>
                    <a:pt x="651959" y="1415266"/>
                    <a:pt x="675434" y="1376225"/>
                    <a:pt x="701081" y="1334534"/>
                  </a:cubicBezTo>
                  <a:cubicBezTo>
                    <a:pt x="751290" y="1252070"/>
                    <a:pt x="804324" y="1170828"/>
                    <a:pt x="861162" y="1091320"/>
                  </a:cubicBezTo>
                  <a:cubicBezTo>
                    <a:pt x="917894" y="1011810"/>
                    <a:pt x="977884" y="933729"/>
                    <a:pt x="1042329" y="858093"/>
                  </a:cubicBezTo>
                  <a:cubicBezTo>
                    <a:pt x="1171765" y="707536"/>
                    <a:pt x="1319348" y="566764"/>
                    <a:pt x="1487799" y="446686"/>
                  </a:cubicBezTo>
                  <a:cubicBezTo>
                    <a:pt x="1571699" y="386340"/>
                    <a:pt x="1661031" y="332010"/>
                    <a:pt x="1754060" y="283388"/>
                  </a:cubicBezTo>
                  <a:cubicBezTo>
                    <a:pt x="1847414" y="235478"/>
                    <a:pt x="1944463" y="193278"/>
                    <a:pt x="2044121" y="157906"/>
                  </a:cubicBezTo>
                  <a:cubicBezTo>
                    <a:pt x="2143778" y="122638"/>
                    <a:pt x="2245936" y="93789"/>
                    <a:pt x="2349287" y="71364"/>
                  </a:cubicBezTo>
                  <a:cubicBezTo>
                    <a:pt x="2452641" y="48939"/>
                    <a:pt x="2556971" y="32935"/>
                    <a:pt x="2661411" y="21213"/>
                  </a:cubicBezTo>
                  <a:cubicBezTo>
                    <a:pt x="2713576" y="14994"/>
                    <a:pt x="2765850" y="11222"/>
                    <a:pt x="2818124" y="7146"/>
                  </a:cubicBezTo>
                  <a:cubicBezTo>
                    <a:pt x="2870290" y="4596"/>
                    <a:pt x="2922672" y="1640"/>
                    <a:pt x="2974728" y="1029"/>
                  </a:cubicBezTo>
                  <a:cubicBezTo>
                    <a:pt x="3000811" y="519"/>
                    <a:pt x="3026568" y="-296"/>
                    <a:pt x="3053738" y="11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395" name="Google Shape;395;p17"/>
          <p:cNvGrpSpPr/>
          <p:nvPr/>
        </p:nvGrpSpPr>
        <p:grpSpPr>
          <a:xfrm flipH="1">
            <a:off x="5112326" y="0"/>
            <a:ext cx="4683941" cy="3456291"/>
            <a:chOff x="4345582" y="0"/>
            <a:chExt cx="5069918" cy="3741104"/>
          </a:xfrm>
        </p:grpSpPr>
        <p:sp>
          <p:nvSpPr>
            <p:cNvPr id="396" name="Google Shape;396;p17"/>
            <p:cNvSpPr/>
            <p:nvPr/>
          </p:nvSpPr>
          <p:spPr>
            <a:xfrm>
              <a:off x="4345582" y="1"/>
              <a:ext cx="5069918" cy="3741103"/>
            </a:xfrm>
            <a:custGeom>
              <a:rect b="b" l="l" r="r" t="t"/>
              <a:pathLst>
                <a:path extrusionOk="0" h="3741103" w="5069918">
                  <a:moveTo>
                    <a:pt x="475344" y="0"/>
                  </a:moveTo>
                  <a:lnTo>
                    <a:pt x="643707" y="0"/>
                  </a:lnTo>
                  <a:lnTo>
                    <a:pt x="635672" y="7778"/>
                  </a:lnTo>
                  <a:cubicBezTo>
                    <a:pt x="583538" y="62643"/>
                    <a:pt x="533759" y="119691"/>
                    <a:pt x="486638" y="178818"/>
                  </a:cubicBezTo>
                  <a:cubicBezTo>
                    <a:pt x="439560" y="237945"/>
                    <a:pt x="395012" y="299131"/>
                    <a:pt x="353514" y="362293"/>
                  </a:cubicBezTo>
                  <a:cubicBezTo>
                    <a:pt x="312714" y="425784"/>
                    <a:pt x="274180" y="490841"/>
                    <a:pt x="240181" y="558120"/>
                  </a:cubicBezTo>
                  <a:cubicBezTo>
                    <a:pt x="231376" y="574838"/>
                    <a:pt x="223180" y="591801"/>
                    <a:pt x="215073" y="608766"/>
                  </a:cubicBezTo>
                  <a:lnTo>
                    <a:pt x="202868" y="634294"/>
                  </a:lnTo>
                  <a:lnTo>
                    <a:pt x="191273" y="660069"/>
                  </a:lnTo>
                  <a:cubicBezTo>
                    <a:pt x="183688" y="677280"/>
                    <a:pt x="176016" y="694491"/>
                    <a:pt x="169129" y="712032"/>
                  </a:cubicBezTo>
                  <a:cubicBezTo>
                    <a:pt x="162242" y="729572"/>
                    <a:pt x="154658" y="746866"/>
                    <a:pt x="148381" y="764571"/>
                  </a:cubicBezTo>
                  <a:cubicBezTo>
                    <a:pt x="121529" y="834897"/>
                    <a:pt x="98775" y="906706"/>
                    <a:pt x="80903" y="979750"/>
                  </a:cubicBezTo>
                  <a:cubicBezTo>
                    <a:pt x="44636" y="1125509"/>
                    <a:pt x="26067" y="1275550"/>
                    <a:pt x="26154" y="1425590"/>
                  </a:cubicBezTo>
                  <a:cubicBezTo>
                    <a:pt x="26590" y="1500365"/>
                    <a:pt x="34001" y="1574973"/>
                    <a:pt x="49170" y="1648182"/>
                  </a:cubicBezTo>
                  <a:cubicBezTo>
                    <a:pt x="65124" y="1721226"/>
                    <a:pt x="88226" y="1792705"/>
                    <a:pt x="119437" y="1861055"/>
                  </a:cubicBezTo>
                  <a:cubicBezTo>
                    <a:pt x="126847" y="1878267"/>
                    <a:pt x="135478" y="1895066"/>
                    <a:pt x="143672" y="1911947"/>
                  </a:cubicBezTo>
                  <a:cubicBezTo>
                    <a:pt x="152565" y="1928582"/>
                    <a:pt x="161021" y="1945381"/>
                    <a:pt x="170611" y="1961687"/>
                  </a:cubicBezTo>
                  <a:cubicBezTo>
                    <a:pt x="188919" y="1994626"/>
                    <a:pt x="209319" y="2026578"/>
                    <a:pt x="230330" y="2058118"/>
                  </a:cubicBezTo>
                  <a:cubicBezTo>
                    <a:pt x="251253" y="2089740"/>
                    <a:pt x="273658" y="2120539"/>
                    <a:pt x="296237" y="2151255"/>
                  </a:cubicBezTo>
                  <a:cubicBezTo>
                    <a:pt x="319165" y="2181725"/>
                    <a:pt x="342966" y="2211782"/>
                    <a:pt x="366853" y="2241757"/>
                  </a:cubicBezTo>
                  <a:cubicBezTo>
                    <a:pt x="414714" y="2301791"/>
                    <a:pt x="464756" y="2360588"/>
                    <a:pt x="513838" y="2420786"/>
                  </a:cubicBezTo>
                  <a:cubicBezTo>
                    <a:pt x="538509" y="2450761"/>
                    <a:pt x="563094" y="2480983"/>
                    <a:pt x="587330" y="2511534"/>
                  </a:cubicBezTo>
                  <a:cubicBezTo>
                    <a:pt x="611479" y="2541839"/>
                    <a:pt x="635453" y="2574038"/>
                    <a:pt x="658817" y="2603437"/>
                  </a:cubicBezTo>
                  <a:cubicBezTo>
                    <a:pt x="682008" y="2633577"/>
                    <a:pt x="706330" y="2662811"/>
                    <a:pt x="730305" y="2692210"/>
                  </a:cubicBezTo>
                  <a:cubicBezTo>
                    <a:pt x="754977" y="2721115"/>
                    <a:pt x="779474" y="2750019"/>
                    <a:pt x="805018" y="2777936"/>
                  </a:cubicBezTo>
                  <a:cubicBezTo>
                    <a:pt x="855757" y="2834098"/>
                    <a:pt x="908500" y="2888202"/>
                    <a:pt x="963424" y="2939588"/>
                  </a:cubicBezTo>
                  <a:cubicBezTo>
                    <a:pt x="1073444" y="3042113"/>
                    <a:pt x="1192183" y="3133604"/>
                    <a:pt x="1319204" y="3209447"/>
                  </a:cubicBezTo>
                  <a:cubicBezTo>
                    <a:pt x="1382846" y="3247164"/>
                    <a:pt x="1448143" y="3281751"/>
                    <a:pt x="1515882" y="3310902"/>
                  </a:cubicBezTo>
                  <a:cubicBezTo>
                    <a:pt x="1583184" y="3340877"/>
                    <a:pt x="1652666" y="3366159"/>
                    <a:pt x="1723456" y="3387570"/>
                  </a:cubicBezTo>
                  <a:cubicBezTo>
                    <a:pt x="1794246" y="3409063"/>
                    <a:pt x="1866431" y="3426439"/>
                    <a:pt x="1939662" y="3440520"/>
                  </a:cubicBezTo>
                  <a:cubicBezTo>
                    <a:pt x="2012981" y="3454355"/>
                    <a:pt x="2087519" y="3463825"/>
                    <a:pt x="2162581" y="3470167"/>
                  </a:cubicBezTo>
                  <a:cubicBezTo>
                    <a:pt x="2237643" y="3476589"/>
                    <a:pt x="2313489" y="3479390"/>
                    <a:pt x="2389597" y="3479472"/>
                  </a:cubicBezTo>
                  <a:cubicBezTo>
                    <a:pt x="2408602" y="3479472"/>
                    <a:pt x="2427869" y="3479801"/>
                    <a:pt x="2446002" y="3479059"/>
                  </a:cubicBezTo>
                  <a:lnTo>
                    <a:pt x="2473639" y="3478402"/>
                  </a:lnTo>
                  <a:lnTo>
                    <a:pt x="2501187" y="3477083"/>
                  </a:lnTo>
                  <a:cubicBezTo>
                    <a:pt x="2537890" y="3475519"/>
                    <a:pt x="2574418" y="3472060"/>
                    <a:pt x="2610685" y="3468025"/>
                  </a:cubicBezTo>
                  <a:cubicBezTo>
                    <a:pt x="2755926" y="3451226"/>
                    <a:pt x="2897244" y="3414415"/>
                    <a:pt x="3033071" y="3360230"/>
                  </a:cubicBezTo>
                  <a:cubicBezTo>
                    <a:pt x="3101158" y="3333383"/>
                    <a:pt x="3167589" y="3301514"/>
                    <a:pt x="3232974" y="3266681"/>
                  </a:cubicBezTo>
                  <a:cubicBezTo>
                    <a:pt x="3298446" y="3232011"/>
                    <a:pt x="3362697" y="3193554"/>
                    <a:pt x="3425990" y="3152873"/>
                  </a:cubicBezTo>
                  <a:cubicBezTo>
                    <a:pt x="3489282" y="3112110"/>
                    <a:pt x="3551529" y="3068712"/>
                    <a:pt x="3613601" y="3024078"/>
                  </a:cubicBezTo>
                  <a:cubicBezTo>
                    <a:pt x="3644549" y="3001762"/>
                    <a:pt x="3675411" y="2978868"/>
                    <a:pt x="3706185" y="2955893"/>
                  </a:cubicBezTo>
                  <a:lnTo>
                    <a:pt x="3799729" y="2885155"/>
                  </a:lnTo>
                  <a:cubicBezTo>
                    <a:pt x="3926402" y="2790205"/>
                    <a:pt x="4053597" y="2699374"/>
                    <a:pt x="4175561" y="2606072"/>
                  </a:cubicBezTo>
                  <a:cubicBezTo>
                    <a:pt x="4297526" y="2512852"/>
                    <a:pt x="4414084" y="2416833"/>
                    <a:pt x="4517132" y="2312331"/>
                  </a:cubicBezTo>
                  <a:cubicBezTo>
                    <a:pt x="4568480" y="2259956"/>
                    <a:pt x="4616604" y="2205689"/>
                    <a:pt x="4659758" y="2148703"/>
                  </a:cubicBezTo>
                  <a:cubicBezTo>
                    <a:pt x="4702650" y="2091634"/>
                    <a:pt x="4741184" y="2032096"/>
                    <a:pt x="4773178" y="1969674"/>
                  </a:cubicBezTo>
                  <a:cubicBezTo>
                    <a:pt x="4837865" y="1845080"/>
                    <a:pt x="4877446" y="1709038"/>
                    <a:pt x="4892092" y="1567562"/>
                  </a:cubicBezTo>
                  <a:cubicBezTo>
                    <a:pt x="4895666" y="1532233"/>
                    <a:pt x="4897845" y="1496576"/>
                    <a:pt x="4898804" y="1460754"/>
                  </a:cubicBezTo>
                  <a:cubicBezTo>
                    <a:pt x="4899066" y="1442884"/>
                    <a:pt x="4899414" y="1425015"/>
                    <a:pt x="4899153" y="1406239"/>
                  </a:cubicBezTo>
                  <a:cubicBezTo>
                    <a:pt x="4898979" y="1387711"/>
                    <a:pt x="4899066" y="1369263"/>
                    <a:pt x="4898456" y="1350735"/>
                  </a:cubicBezTo>
                  <a:cubicBezTo>
                    <a:pt x="4896974" y="1276703"/>
                    <a:pt x="4893226" y="1202753"/>
                    <a:pt x="4886774" y="1128886"/>
                  </a:cubicBezTo>
                  <a:cubicBezTo>
                    <a:pt x="4873610" y="981232"/>
                    <a:pt x="4851030" y="833991"/>
                    <a:pt x="4815896" y="689221"/>
                  </a:cubicBezTo>
                  <a:cubicBezTo>
                    <a:pt x="4780676" y="544533"/>
                    <a:pt x="4733860" y="402068"/>
                    <a:pt x="4673183" y="264874"/>
                  </a:cubicBezTo>
                  <a:cubicBezTo>
                    <a:pt x="4658101" y="230533"/>
                    <a:pt x="4642147" y="196605"/>
                    <a:pt x="4625496" y="162925"/>
                  </a:cubicBezTo>
                  <a:cubicBezTo>
                    <a:pt x="4608583" y="129326"/>
                    <a:pt x="4590885" y="96222"/>
                    <a:pt x="4572490" y="63364"/>
                  </a:cubicBezTo>
                  <a:lnTo>
                    <a:pt x="4532299" y="0"/>
                  </a:lnTo>
                  <a:lnTo>
                    <a:pt x="4626680" y="0"/>
                  </a:lnTo>
                  <a:lnTo>
                    <a:pt x="4643978" y="26636"/>
                  </a:lnTo>
                  <a:cubicBezTo>
                    <a:pt x="4663594" y="60152"/>
                    <a:pt x="4682598" y="94080"/>
                    <a:pt x="4700644" y="128338"/>
                  </a:cubicBezTo>
                  <a:cubicBezTo>
                    <a:pt x="4718866" y="162595"/>
                    <a:pt x="4736476" y="197100"/>
                    <a:pt x="4753214" y="232016"/>
                  </a:cubicBezTo>
                  <a:cubicBezTo>
                    <a:pt x="4820082" y="371681"/>
                    <a:pt x="4875964" y="515957"/>
                    <a:pt x="4921297" y="663363"/>
                  </a:cubicBezTo>
                  <a:cubicBezTo>
                    <a:pt x="4966630" y="810687"/>
                    <a:pt x="5002460" y="960975"/>
                    <a:pt x="5027482" y="1112991"/>
                  </a:cubicBezTo>
                  <a:cubicBezTo>
                    <a:pt x="5040123" y="1189000"/>
                    <a:pt x="5050323" y="1265421"/>
                    <a:pt x="5058082" y="1342088"/>
                  </a:cubicBezTo>
                  <a:cubicBezTo>
                    <a:pt x="5060261" y="1361276"/>
                    <a:pt x="5061743" y="1380464"/>
                    <a:pt x="5063486" y="1399651"/>
                  </a:cubicBezTo>
                  <a:cubicBezTo>
                    <a:pt x="5065318" y="1418591"/>
                    <a:pt x="5066625" y="1438437"/>
                    <a:pt x="5067846" y="1458284"/>
                  </a:cubicBezTo>
                  <a:cubicBezTo>
                    <a:pt x="5069851" y="1497894"/>
                    <a:pt x="5070461" y="1537751"/>
                    <a:pt x="5069414" y="1577772"/>
                  </a:cubicBezTo>
                  <a:cubicBezTo>
                    <a:pt x="5067060" y="1657734"/>
                    <a:pt x="5057820" y="1738272"/>
                    <a:pt x="5040732" y="1817822"/>
                  </a:cubicBezTo>
                  <a:cubicBezTo>
                    <a:pt x="5023123" y="1897289"/>
                    <a:pt x="4997578" y="1975686"/>
                    <a:pt x="4964102" y="2050871"/>
                  </a:cubicBezTo>
                  <a:cubicBezTo>
                    <a:pt x="4897409" y="2201736"/>
                    <a:pt x="4799942" y="2338271"/>
                    <a:pt x="4689486" y="2458008"/>
                  </a:cubicBezTo>
                  <a:cubicBezTo>
                    <a:pt x="4579116" y="2578485"/>
                    <a:pt x="4456716" y="2684139"/>
                    <a:pt x="4333792" y="2784606"/>
                  </a:cubicBezTo>
                  <a:cubicBezTo>
                    <a:pt x="4210520" y="2884908"/>
                    <a:pt x="4085853" y="2979775"/>
                    <a:pt x="3965197" y="3076041"/>
                  </a:cubicBezTo>
                  <a:lnTo>
                    <a:pt x="3873745" y="3149167"/>
                  </a:lnTo>
                  <a:cubicBezTo>
                    <a:pt x="3842621" y="3173790"/>
                    <a:pt x="3811325" y="3198413"/>
                    <a:pt x="3779416" y="3222705"/>
                  </a:cubicBezTo>
                  <a:cubicBezTo>
                    <a:pt x="3715863" y="3271374"/>
                    <a:pt x="3650652" y="3319055"/>
                    <a:pt x="3582739" y="3364594"/>
                  </a:cubicBezTo>
                  <a:cubicBezTo>
                    <a:pt x="3514913" y="3410051"/>
                    <a:pt x="3445170" y="3454190"/>
                    <a:pt x="3371851" y="3494377"/>
                  </a:cubicBezTo>
                  <a:cubicBezTo>
                    <a:pt x="3298533" y="3534481"/>
                    <a:pt x="3222687" y="3571703"/>
                    <a:pt x="3143615" y="3603819"/>
                  </a:cubicBezTo>
                  <a:cubicBezTo>
                    <a:pt x="2985994" y="3668876"/>
                    <a:pt x="2815732" y="3712356"/>
                    <a:pt x="2643552" y="3730555"/>
                  </a:cubicBezTo>
                  <a:cubicBezTo>
                    <a:pt x="2600484" y="3734838"/>
                    <a:pt x="2557331" y="3738297"/>
                    <a:pt x="2514264" y="3739696"/>
                  </a:cubicBezTo>
                  <a:lnTo>
                    <a:pt x="2481920" y="3740849"/>
                  </a:lnTo>
                  <a:lnTo>
                    <a:pt x="2449664" y="3741014"/>
                  </a:lnTo>
                  <a:cubicBezTo>
                    <a:pt x="2427869" y="3741343"/>
                    <a:pt x="2407207" y="3740685"/>
                    <a:pt x="2386284" y="3740273"/>
                  </a:cubicBezTo>
                  <a:cubicBezTo>
                    <a:pt x="2344525" y="3739779"/>
                    <a:pt x="2302505" y="3737391"/>
                    <a:pt x="2260658" y="3735331"/>
                  </a:cubicBezTo>
                  <a:cubicBezTo>
                    <a:pt x="2218725" y="3732038"/>
                    <a:pt x="2176791" y="3728991"/>
                    <a:pt x="2134945" y="3723967"/>
                  </a:cubicBezTo>
                  <a:cubicBezTo>
                    <a:pt x="2051165" y="3714497"/>
                    <a:pt x="1967473" y="3701568"/>
                    <a:pt x="1884564" y="3683451"/>
                  </a:cubicBezTo>
                  <a:cubicBezTo>
                    <a:pt x="1801657" y="3665335"/>
                    <a:pt x="1719708" y="3642029"/>
                    <a:pt x="1639764" y="3613537"/>
                  </a:cubicBezTo>
                  <a:cubicBezTo>
                    <a:pt x="1559820" y="3584961"/>
                    <a:pt x="1481969" y="3550869"/>
                    <a:pt x="1407081" y="3512164"/>
                  </a:cubicBezTo>
                  <a:cubicBezTo>
                    <a:pt x="1332455" y="3472884"/>
                    <a:pt x="1260794" y="3428992"/>
                    <a:pt x="1193491" y="3380240"/>
                  </a:cubicBezTo>
                  <a:cubicBezTo>
                    <a:pt x="1058362" y="3283233"/>
                    <a:pt x="939973" y="3169508"/>
                    <a:pt x="836141" y="3047878"/>
                  </a:cubicBezTo>
                  <a:cubicBezTo>
                    <a:pt x="784444" y="2986774"/>
                    <a:pt x="736321" y="2923695"/>
                    <a:pt x="690812" y="2859461"/>
                  </a:cubicBezTo>
                  <a:cubicBezTo>
                    <a:pt x="645217" y="2795229"/>
                    <a:pt x="602674" y="2729596"/>
                    <a:pt x="562397" y="2662976"/>
                  </a:cubicBezTo>
                  <a:cubicBezTo>
                    <a:pt x="541823" y="2629295"/>
                    <a:pt x="522992" y="2597755"/>
                    <a:pt x="502504" y="2565474"/>
                  </a:cubicBezTo>
                  <a:cubicBezTo>
                    <a:pt x="482192" y="2533440"/>
                    <a:pt x="461530" y="2501406"/>
                    <a:pt x="440258" y="2469619"/>
                  </a:cubicBezTo>
                  <a:lnTo>
                    <a:pt x="310360" y="2278732"/>
                  </a:lnTo>
                  <a:cubicBezTo>
                    <a:pt x="288826" y="2246616"/>
                    <a:pt x="267555" y="2214335"/>
                    <a:pt x="246806" y="2181642"/>
                  </a:cubicBezTo>
                  <a:cubicBezTo>
                    <a:pt x="226057" y="2148949"/>
                    <a:pt x="205483" y="2116174"/>
                    <a:pt x="186303" y="2082411"/>
                  </a:cubicBezTo>
                  <a:cubicBezTo>
                    <a:pt x="147857" y="2015213"/>
                    <a:pt x="112550" y="1946041"/>
                    <a:pt x="84390" y="1874231"/>
                  </a:cubicBezTo>
                  <a:cubicBezTo>
                    <a:pt x="55708" y="1802669"/>
                    <a:pt x="34436" y="1728473"/>
                    <a:pt x="20139" y="1653288"/>
                  </a:cubicBezTo>
                  <a:cubicBezTo>
                    <a:pt x="6452" y="1578103"/>
                    <a:pt x="0" y="1501764"/>
                    <a:pt x="0" y="1425590"/>
                  </a:cubicBezTo>
                  <a:cubicBezTo>
                    <a:pt x="1133" y="1121885"/>
                    <a:pt x="63293" y="819004"/>
                    <a:pt x="179939" y="533498"/>
                  </a:cubicBezTo>
                  <a:cubicBezTo>
                    <a:pt x="209232" y="462183"/>
                    <a:pt x="240965" y="391527"/>
                    <a:pt x="276709" y="322519"/>
                  </a:cubicBezTo>
                  <a:cubicBezTo>
                    <a:pt x="311930" y="253262"/>
                    <a:pt x="350725" y="185489"/>
                    <a:pt x="392571" y="11928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7" name="Google Shape;397;p17"/>
            <p:cNvSpPr/>
            <p:nvPr/>
          </p:nvSpPr>
          <p:spPr>
            <a:xfrm>
              <a:off x="4362838" y="1"/>
              <a:ext cx="4960548" cy="3526297"/>
            </a:xfrm>
            <a:custGeom>
              <a:rect b="b" l="l" r="r" t="t"/>
              <a:pathLst>
                <a:path extrusionOk="0" h="3526297" w="4960548">
                  <a:moveTo>
                    <a:pt x="542883" y="0"/>
                  </a:moveTo>
                  <a:lnTo>
                    <a:pt x="826658" y="0"/>
                  </a:lnTo>
                  <a:lnTo>
                    <a:pt x="730698" y="89329"/>
                  </a:lnTo>
                  <a:cubicBezTo>
                    <a:pt x="681528" y="139120"/>
                    <a:pt x="634626" y="190876"/>
                    <a:pt x="590295" y="244485"/>
                  </a:cubicBezTo>
                  <a:cubicBezTo>
                    <a:pt x="501458" y="351540"/>
                    <a:pt x="423083" y="466336"/>
                    <a:pt x="357524" y="587307"/>
                  </a:cubicBezTo>
                  <a:cubicBezTo>
                    <a:pt x="291965" y="708196"/>
                    <a:pt x="237391" y="834767"/>
                    <a:pt x="199554" y="966280"/>
                  </a:cubicBezTo>
                  <a:cubicBezTo>
                    <a:pt x="161632" y="1097463"/>
                    <a:pt x="142016" y="1233833"/>
                    <a:pt x="142104" y="1370286"/>
                  </a:cubicBezTo>
                  <a:cubicBezTo>
                    <a:pt x="142888" y="1437319"/>
                    <a:pt x="149862" y="1503858"/>
                    <a:pt x="166339" y="1568090"/>
                  </a:cubicBezTo>
                  <a:cubicBezTo>
                    <a:pt x="182555" y="1632405"/>
                    <a:pt x="207750" y="1693921"/>
                    <a:pt x="237914" y="1753129"/>
                  </a:cubicBezTo>
                  <a:cubicBezTo>
                    <a:pt x="253170" y="1782693"/>
                    <a:pt x="270084" y="1811680"/>
                    <a:pt x="287868" y="1840255"/>
                  </a:cubicBezTo>
                  <a:cubicBezTo>
                    <a:pt x="305914" y="1868748"/>
                    <a:pt x="325181" y="1896830"/>
                    <a:pt x="345232" y="1924581"/>
                  </a:cubicBezTo>
                  <a:cubicBezTo>
                    <a:pt x="385858" y="1979920"/>
                    <a:pt x="431017" y="2033612"/>
                    <a:pt x="477745" y="2087551"/>
                  </a:cubicBezTo>
                  <a:cubicBezTo>
                    <a:pt x="524474" y="2141573"/>
                    <a:pt x="573294" y="2195594"/>
                    <a:pt x="621156" y="2251756"/>
                  </a:cubicBezTo>
                  <a:cubicBezTo>
                    <a:pt x="645130" y="2279755"/>
                    <a:pt x="668843" y="2308412"/>
                    <a:pt x="692469" y="2337482"/>
                  </a:cubicBezTo>
                  <a:lnTo>
                    <a:pt x="726731" y="2379562"/>
                  </a:lnTo>
                  <a:cubicBezTo>
                    <a:pt x="737977" y="2392986"/>
                    <a:pt x="748700" y="2406738"/>
                    <a:pt x="760295" y="2419831"/>
                  </a:cubicBezTo>
                  <a:cubicBezTo>
                    <a:pt x="850788" y="2526392"/>
                    <a:pt x="948952" y="2624470"/>
                    <a:pt x="1048685" y="2717443"/>
                  </a:cubicBezTo>
                  <a:cubicBezTo>
                    <a:pt x="1098814" y="2763724"/>
                    <a:pt x="1149814" y="2808439"/>
                    <a:pt x="1202035" y="2851344"/>
                  </a:cubicBezTo>
                  <a:cubicBezTo>
                    <a:pt x="1254256" y="2894248"/>
                    <a:pt x="1307435" y="2935752"/>
                    <a:pt x="1362620" y="2974785"/>
                  </a:cubicBezTo>
                  <a:cubicBezTo>
                    <a:pt x="1472554" y="3053017"/>
                    <a:pt x="1591118" y="3122932"/>
                    <a:pt x="1721364" y="3170036"/>
                  </a:cubicBezTo>
                  <a:cubicBezTo>
                    <a:pt x="1786314" y="3193588"/>
                    <a:pt x="1853617" y="3211622"/>
                    <a:pt x="1922052" y="3225210"/>
                  </a:cubicBezTo>
                  <a:cubicBezTo>
                    <a:pt x="1939227" y="3228422"/>
                    <a:pt x="1956227" y="3232128"/>
                    <a:pt x="1973488" y="3234928"/>
                  </a:cubicBezTo>
                  <a:lnTo>
                    <a:pt x="2025360" y="3243080"/>
                  </a:lnTo>
                  <a:cubicBezTo>
                    <a:pt x="2060145" y="3247445"/>
                    <a:pt x="2094930" y="3252056"/>
                    <a:pt x="2130063" y="3254774"/>
                  </a:cubicBezTo>
                  <a:cubicBezTo>
                    <a:pt x="2147587" y="3256338"/>
                    <a:pt x="2165109" y="3257821"/>
                    <a:pt x="2182719" y="3258562"/>
                  </a:cubicBezTo>
                  <a:cubicBezTo>
                    <a:pt x="2200330" y="3259385"/>
                    <a:pt x="2217853" y="3260703"/>
                    <a:pt x="2235551" y="3261197"/>
                  </a:cubicBezTo>
                  <a:lnTo>
                    <a:pt x="2288556" y="3262350"/>
                  </a:lnTo>
                  <a:cubicBezTo>
                    <a:pt x="2306166" y="3262761"/>
                    <a:pt x="2323951" y="3262185"/>
                    <a:pt x="2341648" y="3262103"/>
                  </a:cubicBezTo>
                  <a:lnTo>
                    <a:pt x="2368238" y="3261856"/>
                  </a:lnTo>
                  <a:cubicBezTo>
                    <a:pt x="2376869" y="3261609"/>
                    <a:pt x="2385325" y="3261115"/>
                    <a:pt x="2393869" y="3260785"/>
                  </a:cubicBezTo>
                  <a:cubicBezTo>
                    <a:pt x="2402412" y="3260373"/>
                    <a:pt x="2410956" y="3260127"/>
                    <a:pt x="2419413" y="3259550"/>
                  </a:cubicBezTo>
                  <a:lnTo>
                    <a:pt x="2444869" y="3257574"/>
                  </a:lnTo>
                  <a:cubicBezTo>
                    <a:pt x="2478782" y="3255021"/>
                    <a:pt x="2512434" y="3250739"/>
                    <a:pt x="2545824" y="3245798"/>
                  </a:cubicBezTo>
                  <a:cubicBezTo>
                    <a:pt x="2679470" y="3224881"/>
                    <a:pt x="2807973" y="3183954"/>
                    <a:pt x="2930373" y="3126555"/>
                  </a:cubicBezTo>
                  <a:cubicBezTo>
                    <a:pt x="3053210" y="3069817"/>
                    <a:pt x="3170118" y="2997184"/>
                    <a:pt x="3285631" y="2917552"/>
                  </a:cubicBezTo>
                  <a:cubicBezTo>
                    <a:pt x="3314487" y="2897706"/>
                    <a:pt x="3343169" y="2876954"/>
                    <a:pt x="3371764" y="2856120"/>
                  </a:cubicBezTo>
                  <a:cubicBezTo>
                    <a:pt x="3400534" y="2835285"/>
                    <a:pt x="3429216" y="2814121"/>
                    <a:pt x="3457898" y="2792628"/>
                  </a:cubicBezTo>
                  <a:lnTo>
                    <a:pt x="3632344" y="2660869"/>
                  </a:lnTo>
                  <a:cubicBezTo>
                    <a:pt x="3752043" y="2571190"/>
                    <a:pt x="3872873" y="2487687"/>
                    <a:pt x="3990915" y="2405832"/>
                  </a:cubicBezTo>
                  <a:cubicBezTo>
                    <a:pt x="4108869" y="2323976"/>
                    <a:pt x="4222378" y="2241297"/>
                    <a:pt x="4324988" y="2152196"/>
                  </a:cubicBezTo>
                  <a:cubicBezTo>
                    <a:pt x="4427598" y="2063258"/>
                    <a:pt x="4520270" y="1968474"/>
                    <a:pt x="4592106" y="1861501"/>
                  </a:cubicBezTo>
                  <a:cubicBezTo>
                    <a:pt x="4628024" y="1808057"/>
                    <a:pt x="4658712" y="1751730"/>
                    <a:pt x="4683122" y="1692521"/>
                  </a:cubicBezTo>
                  <a:cubicBezTo>
                    <a:pt x="4707706" y="1633393"/>
                    <a:pt x="4725404" y="1571467"/>
                    <a:pt x="4738568" y="1507893"/>
                  </a:cubicBezTo>
                  <a:cubicBezTo>
                    <a:pt x="4745106" y="1476106"/>
                    <a:pt x="4750338" y="1443742"/>
                    <a:pt x="4753912" y="1411050"/>
                  </a:cubicBezTo>
                  <a:cubicBezTo>
                    <a:pt x="4754958" y="1402897"/>
                    <a:pt x="4755656" y="1394662"/>
                    <a:pt x="4756440" y="1386509"/>
                  </a:cubicBezTo>
                  <a:cubicBezTo>
                    <a:pt x="4757138" y="1378274"/>
                    <a:pt x="4758010" y="1370204"/>
                    <a:pt x="4758358" y="1361475"/>
                  </a:cubicBezTo>
                  <a:lnTo>
                    <a:pt x="4761148" y="1309759"/>
                  </a:lnTo>
                  <a:cubicBezTo>
                    <a:pt x="4763676" y="1240751"/>
                    <a:pt x="4762106" y="1171659"/>
                    <a:pt x="4756354" y="1102980"/>
                  </a:cubicBezTo>
                  <a:cubicBezTo>
                    <a:pt x="4750774" y="1034218"/>
                    <a:pt x="4740050" y="966033"/>
                    <a:pt x="4725578" y="898753"/>
                  </a:cubicBezTo>
                  <a:cubicBezTo>
                    <a:pt x="4710932" y="831473"/>
                    <a:pt x="4692624" y="765100"/>
                    <a:pt x="4673358" y="699384"/>
                  </a:cubicBezTo>
                  <a:cubicBezTo>
                    <a:pt x="4634912" y="568037"/>
                    <a:pt x="4592456" y="438419"/>
                    <a:pt x="4538491" y="312754"/>
                  </a:cubicBezTo>
                  <a:cubicBezTo>
                    <a:pt x="4511464" y="250003"/>
                    <a:pt x="4481301" y="188406"/>
                    <a:pt x="4446604" y="129196"/>
                  </a:cubicBezTo>
                  <a:cubicBezTo>
                    <a:pt x="4438147" y="114291"/>
                    <a:pt x="4428819" y="99798"/>
                    <a:pt x="4419840" y="85222"/>
                  </a:cubicBezTo>
                  <a:cubicBezTo>
                    <a:pt x="4410598" y="70728"/>
                    <a:pt x="4401008" y="56482"/>
                    <a:pt x="4391680" y="42071"/>
                  </a:cubicBezTo>
                  <a:lnTo>
                    <a:pt x="4361930" y="0"/>
                  </a:lnTo>
                  <a:lnTo>
                    <a:pt x="4588871" y="0"/>
                  </a:lnTo>
                  <a:lnTo>
                    <a:pt x="4613640" y="38859"/>
                  </a:lnTo>
                  <a:cubicBezTo>
                    <a:pt x="4653306" y="102762"/>
                    <a:pt x="4690706" y="167901"/>
                    <a:pt x="4724445" y="234687"/>
                  </a:cubicBezTo>
                  <a:cubicBezTo>
                    <a:pt x="4792096" y="368257"/>
                    <a:pt x="4844230" y="508828"/>
                    <a:pt x="4876138" y="653022"/>
                  </a:cubicBezTo>
                  <a:cubicBezTo>
                    <a:pt x="4892005" y="725161"/>
                    <a:pt x="4903077" y="797874"/>
                    <a:pt x="4911707" y="870671"/>
                  </a:cubicBezTo>
                  <a:cubicBezTo>
                    <a:pt x="4920513" y="943386"/>
                    <a:pt x="4927574" y="1016019"/>
                    <a:pt x="4934810" y="1088487"/>
                  </a:cubicBezTo>
                  <a:cubicBezTo>
                    <a:pt x="4941697" y="1161036"/>
                    <a:pt x="4947799" y="1233586"/>
                    <a:pt x="4953206" y="1306301"/>
                  </a:cubicBezTo>
                  <a:lnTo>
                    <a:pt x="4956954" y="1360899"/>
                  </a:lnTo>
                  <a:cubicBezTo>
                    <a:pt x="4957651" y="1369875"/>
                    <a:pt x="4958087" y="1379510"/>
                    <a:pt x="4958610" y="1388980"/>
                  </a:cubicBezTo>
                  <a:cubicBezTo>
                    <a:pt x="4959133" y="1398450"/>
                    <a:pt x="4959656" y="1408003"/>
                    <a:pt x="4959830" y="1417555"/>
                  </a:cubicBezTo>
                  <a:cubicBezTo>
                    <a:pt x="4961138" y="1455683"/>
                    <a:pt x="4960702" y="1494140"/>
                    <a:pt x="4958174" y="1532680"/>
                  </a:cubicBezTo>
                  <a:cubicBezTo>
                    <a:pt x="4948760" y="1686920"/>
                    <a:pt x="4904908" y="1842314"/>
                    <a:pt x="4834030" y="1984861"/>
                  </a:cubicBezTo>
                  <a:cubicBezTo>
                    <a:pt x="4763328" y="2127820"/>
                    <a:pt x="4665860" y="2256121"/>
                    <a:pt x="4558106" y="2368857"/>
                  </a:cubicBezTo>
                  <a:cubicBezTo>
                    <a:pt x="4504230" y="2425432"/>
                    <a:pt x="4447650" y="2478465"/>
                    <a:pt x="4389936" y="2528945"/>
                  </a:cubicBezTo>
                  <a:cubicBezTo>
                    <a:pt x="4332223" y="2579425"/>
                    <a:pt x="4273726" y="2628011"/>
                    <a:pt x="4214618" y="2674457"/>
                  </a:cubicBezTo>
                  <a:cubicBezTo>
                    <a:pt x="4096664" y="2767759"/>
                    <a:pt x="3976094" y="2852826"/>
                    <a:pt x="3858489" y="2936658"/>
                  </a:cubicBezTo>
                  <a:lnTo>
                    <a:pt x="3768868" y="3000643"/>
                  </a:lnTo>
                  <a:cubicBezTo>
                    <a:pt x="3738530" y="3022136"/>
                    <a:pt x="3707929" y="3043794"/>
                    <a:pt x="3676806" y="3065040"/>
                  </a:cubicBezTo>
                  <a:cubicBezTo>
                    <a:pt x="3645770" y="3086369"/>
                    <a:pt x="3614386" y="3107615"/>
                    <a:pt x="3582477" y="3128614"/>
                  </a:cubicBezTo>
                  <a:cubicBezTo>
                    <a:pt x="3550483" y="3149449"/>
                    <a:pt x="3518226" y="3170118"/>
                    <a:pt x="3485185" y="3190377"/>
                  </a:cubicBezTo>
                  <a:cubicBezTo>
                    <a:pt x="3419452" y="3230975"/>
                    <a:pt x="3351625" y="3270338"/>
                    <a:pt x="3280923" y="3306325"/>
                  </a:cubicBezTo>
                  <a:cubicBezTo>
                    <a:pt x="3210307" y="3342476"/>
                    <a:pt x="3137251" y="3376074"/>
                    <a:pt x="3061230" y="3404897"/>
                  </a:cubicBezTo>
                  <a:cubicBezTo>
                    <a:pt x="2909886" y="3463366"/>
                    <a:pt x="2747295" y="3502810"/>
                    <a:pt x="2583137" y="3518292"/>
                  </a:cubicBezTo>
                  <a:cubicBezTo>
                    <a:pt x="2542075" y="3521999"/>
                    <a:pt x="2501013" y="3524798"/>
                    <a:pt x="2460038" y="3525622"/>
                  </a:cubicBezTo>
                  <a:lnTo>
                    <a:pt x="2429264" y="3526280"/>
                  </a:lnTo>
                  <a:cubicBezTo>
                    <a:pt x="2419064" y="3526363"/>
                    <a:pt x="2408777" y="3526116"/>
                    <a:pt x="2398576" y="3526116"/>
                  </a:cubicBezTo>
                  <a:lnTo>
                    <a:pt x="2367977" y="3525786"/>
                  </a:lnTo>
                  <a:lnTo>
                    <a:pt x="2338249" y="3524716"/>
                  </a:lnTo>
                  <a:cubicBezTo>
                    <a:pt x="2259089" y="3522327"/>
                    <a:pt x="2179756" y="3516399"/>
                    <a:pt x="2100770" y="3506845"/>
                  </a:cubicBezTo>
                  <a:cubicBezTo>
                    <a:pt x="2021699" y="3497787"/>
                    <a:pt x="1942801" y="3484776"/>
                    <a:pt x="1864776" y="3467483"/>
                  </a:cubicBezTo>
                  <a:cubicBezTo>
                    <a:pt x="1786836" y="3450025"/>
                    <a:pt x="1709508" y="3429355"/>
                    <a:pt x="1632964" y="3405803"/>
                  </a:cubicBezTo>
                  <a:cubicBezTo>
                    <a:pt x="1480138" y="3358288"/>
                    <a:pt x="1329055" y="3299160"/>
                    <a:pt x="1189219" y="3220352"/>
                  </a:cubicBezTo>
                  <a:cubicBezTo>
                    <a:pt x="1049296" y="3141708"/>
                    <a:pt x="924367" y="3041982"/>
                    <a:pt x="815305" y="2931634"/>
                  </a:cubicBezTo>
                  <a:cubicBezTo>
                    <a:pt x="760469" y="2876542"/>
                    <a:pt x="710603" y="2817909"/>
                    <a:pt x="663699" y="2757877"/>
                  </a:cubicBezTo>
                  <a:cubicBezTo>
                    <a:pt x="617059" y="2697597"/>
                    <a:pt x="572684" y="2636411"/>
                    <a:pt x="531274" y="2573907"/>
                  </a:cubicBezTo>
                  <a:cubicBezTo>
                    <a:pt x="520638" y="2558426"/>
                    <a:pt x="510612" y="2542697"/>
                    <a:pt x="500325" y="2527051"/>
                  </a:cubicBezTo>
                  <a:lnTo>
                    <a:pt x="470771" y="2481594"/>
                  </a:lnTo>
                  <a:cubicBezTo>
                    <a:pt x="451853" y="2452195"/>
                    <a:pt x="432238" y="2423043"/>
                    <a:pt x="412448" y="2393479"/>
                  </a:cubicBezTo>
                  <a:lnTo>
                    <a:pt x="291616" y="2213464"/>
                  </a:lnTo>
                  <a:cubicBezTo>
                    <a:pt x="251078" y="2152113"/>
                    <a:pt x="211062" y="2088951"/>
                    <a:pt x="173662" y="2023154"/>
                  </a:cubicBezTo>
                  <a:cubicBezTo>
                    <a:pt x="155005" y="1990214"/>
                    <a:pt x="136960" y="1956697"/>
                    <a:pt x="120483" y="1922276"/>
                  </a:cubicBezTo>
                  <a:cubicBezTo>
                    <a:pt x="104093" y="1887771"/>
                    <a:pt x="88837" y="1852608"/>
                    <a:pt x="75324" y="1816703"/>
                  </a:cubicBezTo>
                  <a:cubicBezTo>
                    <a:pt x="62072" y="1780717"/>
                    <a:pt x="50303" y="1744235"/>
                    <a:pt x="40713" y="1707179"/>
                  </a:cubicBezTo>
                  <a:cubicBezTo>
                    <a:pt x="36180" y="1688650"/>
                    <a:pt x="31560" y="1670039"/>
                    <a:pt x="27811" y="1651346"/>
                  </a:cubicBezTo>
                  <a:lnTo>
                    <a:pt x="22144" y="1623346"/>
                  </a:lnTo>
                  <a:lnTo>
                    <a:pt x="17436" y="1595265"/>
                  </a:lnTo>
                  <a:cubicBezTo>
                    <a:pt x="5144" y="1520328"/>
                    <a:pt x="0" y="1444978"/>
                    <a:pt x="0" y="1370286"/>
                  </a:cubicBezTo>
                  <a:cubicBezTo>
                    <a:pt x="349" y="1223293"/>
                    <a:pt x="16652" y="1076299"/>
                    <a:pt x="48385" y="931939"/>
                  </a:cubicBezTo>
                  <a:cubicBezTo>
                    <a:pt x="80032" y="787663"/>
                    <a:pt x="128504" y="646187"/>
                    <a:pt x="193801" y="511957"/>
                  </a:cubicBezTo>
                  <a:cubicBezTo>
                    <a:pt x="259404" y="377727"/>
                    <a:pt x="339740" y="250559"/>
                    <a:pt x="431660" y="131379"/>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8" name="Google Shape;398;p17"/>
            <p:cNvSpPr/>
            <p:nvPr/>
          </p:nvSpPr>
          <p:spPr>
            <a:xfrm>
              <a:off x="4361928" y="0"/>
              <a:ext cx="4934374" cy="3484134"/>
            </a:xfrm>
            <a:custGeom>
              <a:rect b="b" l="l" r="r" t="t"/>
              <a:pathLst>
                <a:path extrusionOk="0" h="3484134" w="4934374">
                  <a:moveTo>
                    <a:pt x="585303" y="0"/>
                  </a:moveTo>
                  <a:lnTo>
                    <a:pt x="1213739" y="0"/>
                  </a:lnTo>
                  <a:lnTo>
                    <a:pt x="1150162" y="47028"/>
                  </a:lnTo>
                  <a:cubicBezTo>
                    <a:pt x="925762" y="228608"/>
                    <a:pt x="749397" y="435224"/>
                    <a:pt x="626038" y="660944"/>
                  </a:cubicBezTo>
                  <a:cubicBezTo>
                    <a:pt x="499976" y="891687"/>
                    <a:pt x="435986" y="1132066"/>
                    <a:pt x="435986" y="1375409"/>
                  </a:cubicBezTo>
                  <a:cubicBezTo>
                    <a:pt x="435986" y="1620481"/>
                    <a:pt x="538074" y="1763604"/>
                    <a:pt x="750530" y="2038817"/>
                  </a:cubicBezTo>
                  <a:cubicBezTo>
                    <a:pt x="801792" y="2105190"/>
                    <a:pt x="854797" y="2173870"/>
                    <a:pt x="909024" y="2249384"/>
                  </a:cubicBezTo>
                  <a:cubicBezTo>
                    <a:pt x="1323389" y="2826326"/>
                    <a:pt x="1768180" y="3072468"/>
                    <a:pt x="2396223" y="3072468"/>
                  </a:cubicBezTo>
                  <a:cubicBezTo>
                    <a:pt x="2808409" y="3072468"/>
                    <a:pt x="3110835" y="2871947"/>
                    <a:pt x="3525201" y="2566101"/>
                  </a:cubicBezTo>
                  <a:cubicBezTo>
                    <a:pt x="3571493" y="2531926"/>
                    <a:pt x="3617786" y="2498162"/>
                    <a:pt x="3662596" y="2465552"/>
                  </a:cubicBezTo>
                  <a:cubicBezTo>
                    <a:pt x="3905479" y="2288583"/>
                    <a:pt x="4134849" y="2121414"/>
                    <a:pt x="4287500" y="1939915"/>
                  </a:cubicBezTo>
                  <a:cubicBezTo>
                    <a:pt x="4433440" y="1766404"/>
                    <a:pt x="4498563" y="1592317"/>
                    <a:pt x="4498563" y="1375409"/>
                  </a:cubicBezTo>
                  <a:cubicBezTo>
                    <a:pt x="4498563" y="899696"/>
                    <a:pt x="4369741" y="465973"/>
                    <a:pt x="4132831" y="134540"/>
                  </a:cubicBezTo>
                  <a:lnTo>
                    <a:pt x="4025590"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9" name="Google Shape;399;p17"/>
            <p:cNvSpPr/>
            <p:nvPr/>
          </p:nvSpPr>
          <p:spPr>
            <a:xfrm>
              <a:off x="4361928" y="0"/>
              <a:ext cx="4934374" cy="3484134"/>
            </a:xfrm>
            <a:custGeom>
              <a:rect b="b" l="l" r="r" t="t"/>
              <a:pathLst>
                <a:path extrusionOk="0" h="3484134" w="4934374">
                  <a:moveTo>
                    <a:pt x="585303" y="0"/>
                  </a:moveTo>
                  <a:lnTo>
                    <a:pt x="1354934" y="0"/>
                  </a:lnTo>
                  <a:lnTo>
                    <a:pt x="1206830" y="109531"/>
                  </a:lnTo>
                  <a:cubicBezTo>
                    <a:pt x="994024" y="281725"/>
                    <a:pt x="820013" y="485457"/>
                    <a:pt x="703453" y="698660"/>
                  </a:cubicBezTo>
                  <a:cubicBezTo>
                    <a:pt x="583756" y="917627"/>
                    <a:pt x="523079" y="1145324"/>
                    <a:pt x="523079" y="1375409"/>
                  </a:cubicBezTo>
                  <a:cubicBezTo>
                    <a:pt x="523079" y="1595282"/>
                    <a:pt x="614356" y="1722842"/>
                    <a:pt x="820885" y="1990313"/>
                  </a:cubicBezTo>
                  <a:cubicBezTo>
                    <a:pt x="872582" y="2057263"/>
                    <a:pt x="926023" y="2126519"/>
                    <a:pt x="981122" y="2203186"/>
                  </a:cubicBezTo>
                  <a:cubicBezTo>
                    <a:pt x="1175968" y="2474445"/>
                    <a:pt x="1375871" y="2667309"/>
                    <a:pt x="1592426" y="2792645"/>
                  </a:cubicBezTo>
                  <a:cubicBezTo>
                    <a:pt x="1821970" y="2925557"/>
                    <a:pt x="2084904" y="2990119"/>
                    <a:pt x="2396135" y="2990119"/>
                  </a:cubicBezTo>
                  <a:cubicBezTo>
                    <a:pt x="2572762" y="2990119"/>
                    <a:pt x="2737009" y="2950179"/>
                    <a:pt x="2913112" y="2864371"/>
                  </a:cubicBezTo>
                  <a:cubicBezTo>
                    <a:pt x="3093922" y="2776257"/>
                    <a:pt x="3272903" y="2647792"/>
                    <a:pt x="3471411" y="2501292"/>
                  </a:cubicBezTo>
                  <a:cubicBezTo>
                    <a:pt x="3517964" y="2466952"/>
                    <a:pt x="3564344" y="2433106"/>
                    <a:pt x="3609242" y="2400414"/>
                  </a:cubicBezTo>
                  <a:cubicBezTo>
                    <a:pt x="3847766" y="2226574"/>
                    <a:pt x="4073038" y="2062368"/>
                    <a:pt x="4219151" y="1888693"/>
                  </a:cubicBezTo>
                  <a:cubicBezTo>
                    <a:pt x="4353844" y="1728606"/>
                    <a:pt x="4411296" y="1575106"/>
                    <a:pt x="4411296" y="1375409"/>
                  </a:cubicBezTo>
                  <a:cubicBezTo>
                    <a:pt x="4411296" y="851089"/>
                    <a:pt x="4250274" y="381038"/>
                    <a:pt x="3957874" y="51887"/>
                  </a:cubicBezTo>
                  <a:lnTo>
                    <a:pt x="3906637"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400" name="Google Shape;400;p17"/>
          <p:cNvSpPr txBox="1"/>
          <p:nvPr>
            <p:ph type="title"/>
          </p:nvPr>
        </p:nvSpPr>
        <p:spPr>
          <a:xfrm>
            <a:off x="660897" y="2226313"/>
            <a:ext cx="5145024" cy="86458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a:solidFill>
                  <a:schemeClr val="dk2"/>
                </a:solidFill>
              </a:rPr>
              <a:t>Bilan</a:t>
            </a:r>
            <a:endParaRPr b="1">
              <a:solidFill>
                <a:schemeClr val="dk2"/>
              </a:solidFill>
            </a:endParaRPr>
          </a:p>
        </p:txBody>
      </p:sp>
      <p:pic>
        <p:nvPicPr>
          <p:cNvPr id="401" name="Google Shape;401;p17"/>
          <p:cNvPicPr preferRelativeResize="0"/>
          <p:nvPr/>
        </p:nvPicPr>
        <p:blipFill rotWithShape="1">
          <a:blip r:embed="rId3">
            <a:alphaModFix/>
          </a:blip>
          <a:srcRect b="0" l="0" r="0" t="0"/>
          <a:stretch/>
        </p:blipFill>
        <p:spPr>
          <a:xfrm>
            <a:off x="6198853" y="397025"/>
            <a:ext cx="2629372" cy="1466634"/>
          </a:xfrm>
          <a:prstGeom prst="rect">
            <a:avLst/>
          </a:prstGeom>
          <a:noFill/>
          <a:ln>
            <a:noFill/>
          </a:ln>
        </p:spPr>
      </p:pic>
      <p:sp>
        <p:nvSpPr>
          <p:cNvPr id="402" name="Google Shape;402;p17"/>
          <p:cNvSpPr txBox="1"/>
          <p:nvPr>
            <p:ph idx="1" type="body"/>
          </p:nvPr>
        </p:nvSpPr>
        <p:spPr>
          <a:xfrm>
            <a:off x="344598" y="2881757"/>
            <a:ext cx="8895869" cy="4214383"/>
          </a:xfrm>
          <a:prstGeom prst="rect">
            <a:avLst/>
          </a:prstGeom>
          <a:noFill/>
          <a:ln>
            <a:noFill/>
          </a:ln>
        </p:spPr>
        <p:txBody>
          <a:bodyPr anchorCtr="0" anchor="ctr" bIns="45700" lIns="91425" spcFirstLastPara="1" rIns="91425" wrap="square" tIns="45700">
            <a:noAutofit/>
          </a:bodyPr>
          <a:lstStyle/>
          <a:p>
            <a:pPr indent="-228600" lvl="0" marL="228600" rtl="0" algn="l">
              <a:lnSpc>
                <a:spcPct val="90000"/>
              </a:lnSpc>
              <a:spcBef>
                <a:spcPts val="0"/>
              </a:spcBef>
              <a:spcAft>
                <a:spcPts val="0"/>
              </a:spcAft>
              <a:buClr>
                <a:schemeClr val="dk2"/>
              </a:buClr>
              <a:buSzPts val="1800"/>
              <a:buChar char="•"/>
            </a:pPr>
            <a:r>
              <a:rPr lang="en-US">
                <a:solidFill>
                  <a:schemeClr val="dk2"/>
                </a:solidFill>
              </a:rPr>
              <a:t>Qu’est-ce que vous savez maintenant que vous ne saviez pas avant de faire des apprentissages liés à ce COSP? </a:t>
            </a:r>
            <a:endParaRPr>
              <a:solidFill>
                <a:schemeClr val="dk2"/>
              </a:solidFill>
            </a:endParaRPr>
          </a:p>
          <a:p>
            <a:pPr indent="-228600" lvl="0" marL="228600" rtl="0" algn="l">
              <a:lnSpc>
                <a:spcPct val="90000"/>
              </a:lnSpc>
              <a:spcBef>
                <a:spcPts val="1000"/>
              </a:spcBef>
              <a:spcAft>
                <a:spcPts val="0"/>
              </a:spcAft>
              <a:buClr>
                <a:schemeClr val="dk2"/>
              </a:buClr>
              <a:buSzPts val="1800"/>
              <a:buChar char="•"/>
            </a:pPr>
            <a:r>
              <a:rPr lang="en-US">
                <a:solidFill>
                  <a:schemeClr val="dk2"/>
                </a:solidFill>
              </a:rPr>
              <a:t>Comment ces apprentissages ont été utiles pour te familiariser avec le métier d'élève et les méthodes de travail ? </a:t>
            </a:r>
            <a:endParaRPr/>
          </a:p>
          <a:p>
            <a:pPr indent="-228600" lvl="0" marL="228600" rtl="0" algn="l">
              <a:lnSpc>
                <a:spcPct val="90000"/>
              </a:lnSpc>
              <a:spcBef>
                <a:spcPts val="1000"/>
              </a:spcBef>
              <a:spcAft>
                <a:spcPts val="0"/>
              </a:spcAft>
              <a:buClr>
                <a:schemeClr val="dk2"/>
              </a:buClr>
              <a:buSzPts val="1800"/>
              <a:buChar char="•"/>
            </a:pPr>
            <a:r>
              <a:rPr lang="en-US">
                <a:solidFill>
                  <a:schemeClr val="dk2"/>
                </a:solidFill>
              </a:rPr>
              <a:t>Comment pourriez-vous utiliser la stratégie d’apprentissage </a:t>
            </a:r>
            <a:r>
              <a:rPr i="1" lang="en-US">
                <a:solidFill>
                  <a:schemeClr val="dk2"/>
                </a:solidFill>
              </a:rPr>
              <a:t>Comparer</a:t>
            </a:r>
            <a:r>
              <a:rPr lang="en-US">
                <a:solidFill>
                  <a:schemeClr val="dk2"/>
                </a:solidFill>
              </a:rPr>
              <a:t> dans d’autres situations? </a:t>
            </a:r>
            <a:endParaRPr>
              <a:solidFill>
                <a:schemeClr val="dk2"/>
              </a:solidFill>
            </a:endParaRPr>
          </a:p>
        </p:txBody>
      </p:sp>
      <p:pic>
        <p:nvPicPr>
          <p:cNvPr id="403" name="Google Shape;403;p17"/>
          <p:cNvPicPr preferRelativeResize="0"/>
          <p:nvPr/>
        </p:nvPicPr>
        <p:blipFill rotWithShape="1">
          <a:blip r:embed="rId4">
            <a:alphaModFix/>
          </a:blip>
          <a:srcRect b="0" l="0" r="0" t="0"/>
          <a:stretch/>
        </p:blipFill>
        <p:spPr>
          <a:xfrm>
            <a:off x="9385280" y="4218860"/>
            <a:ext cx="2132813" cy="206345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2">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grpSp>
        <p:nvGrpSpPr>
          <p:cNvPr id="409" name="Google Shape;409;p47"/>
          <p:cNvGrpSpPr/>
          <p:nvPr/>
        </p:nvGrpSpPr>
        <p:grpSpPr>
          <a:xfrm>
            <a:off x="2595" y="139521"/>
            <a:ext cx="5646974" cy="6483075"/>
            <a:chOff x="-19221" y="0"/>
            <a:chExt cx="5646974" cy="6483075"/>
          </a:xfrm>
        </p:grpSpPr>
        <p:sp>
          <p:nvSpPr>
            <p:cNvPr id="410" name="Google Shape;410;p47"/>
            <p:cNvSpPr/>
            <p:nvPr/>
          </p:nvSpPr>
          <p:spPr>
            <a:xfrm>
              <a:off x="-19220" y="116610"/>
              <a:ext cx="5535001" cy="6250127"/>
            </a:xfrm>
            <a:custGeom>
              <a:rect b="b" l="l" r="r" t="t"/>
              <a:pathLst>
                <a:path extrusionOk="0" h="6250127" w="5535001">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0">
                  <a:srgbClr val="70AD47">
                    <a:alpha val="9019"/>
                  </a:srgbClr>
                </a:gs>
                <a:gs pos="37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1" name="Google Shape;411;p47"/>
            <p:cNvSpPr/>
            <p:nvPr/>
          </p:nvSpPr>
          <p:spPr>
            <a:xfrm>
              <a:off x="-19221" y="176241"/>
              <a:ext cx="5646908" cy="6130481"/>
            </a:xfrm>
            <a:custGeom>
              <a:rect b="b" l="l" r="r" t="t"/>
              <a:pathLst>
                <a:path extrusionOk="0" h="6130481" w="5646908">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0">
                  <a:srgbClr val="FFFFFF">
                    <a:alpha val="9019"/>
                  </a:srgbClr>
                </a:gs>
                <a:gs pos="2000">
                  <a:srgbClr val="FFFFFF">
                    <a:alpha val="9019"/>
                  </a:srgbClr>
                </a:gs>
                <a:gs pos="54000">
                  <a:srgbClr val="70AD47">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2" name="Google Shape;412;p47"/>
            <p:cNvSpPr/>
            <p:nvPr/>
          </p:nvSpPr>
          <p:spPr>
            <a:xfrm>
              <a:off x="-19221" y="176241"/>
              <a:ext cx="5517522" cy="6130481"/>
            </a:xfrm>
            <a:custGeom>
              <a:rect b="b" l="l" r="r" t="t"/>
              <a:pathLst>
                <a:path extrusionOk="0" h="6130481" w="5517522">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3" name="Google Shape;413;p47"/>
            <p:cNvSpPr/>
            <p:nvPr/>
          </p:nvSpPr>
          <p:spPr>
            <a:xfrm>
              <a:off x="-19220" y="176241"/>
              <a:ext cx="5517475" cy="6130481"/>
            </a:xfrm>
            <a:custGeom>
              <a:rect b="b" l="l" r="r" t="t"/>
              <a:pathLst>
                <a:path extrusionOk="0" h="6130481" w="5517475">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4" name="Google Shape;414;p47"/>
            <p:cNvSpPr/>
            <p:nvPr/>
          </p:nvSpPr>
          <p:spPr>
            <a:xfrm>
              <a:off x="-19221" y="0"/>
              <a:ext cx="5646974" cy="6483075"/>
            </a:xfrm>
            <a:custGeom>
              <a:rect b="b" l="l" r="r" t="t"/>
              <a:pathLst>
                <a:path extrusionOk="0" h="6483075" w="5646974">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0">
                  <a:srgbClr val="FFFFFF">
                    <a:alpha val="9019"/>
                  </a:srgbClr>
                </a:gs>
                <a:gs pos="2000">
                  <a:srgbClr val="FFFFFF">
                    <a:alpha val="9019"/>
                  </a:srgbClr>
                </a:gs>
                <a:gs pos="16000">
                  <a:srgbClr val="70AD47">
                    <a:alpha val="9019"/>
                  </a:srgbClr>
                </a:gs>
                <a:gs pos="74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pic>
        <p:nvPicPr>
          <p:cNvPr id="415" name="Google Shape;415;p47"/>
          <p:cNvPicPr preferRelativeResize="0"/>
          <p:nvPr/>
        </p:nvPicPr>
        <p:blipFill rotWithShape="1">
          <a:blip r:embed="rId3">
            <a:alphaModFix/>
          </a:blip>
          <a:srcRect b="0" l="0" r="0" t="0"/>
          <a:stretch/>
        </p:blipFill>
        <p:spPr>
          <a:xfrm>
            <a:off x="5725738" y="801512"/>
            <a:ext cx="3736822" cy="1337028"/>
          </a:xfrm>
          <a:prstGeom prst="rect">
            <a:avLst/>
          </a:prstGeom>
          <a:noFill/>
          <a:ln>
            <a:noFill/>
          </a:ln>
        </p:spPr>
      </p:pic>
      <p:pic>
        <p:nvPicPr>
          <p:cNvPr id="416" name="Google Shape;416;p47"/>
          <p:cNvPicPr preferRelativeResize="0"/>
          <p:nvPr/>
        </p:nvPicPr>
        <p:blipFill rotWithShape="1">
          <a:blip r:embed="rId4">
            <a:alphaModFix/>
          </a:blip>
          <a:srcRect b="0" l="0" r="0" t="0"/>
          <a:stretch/>
        </p:blipFill>
        <p:spPr>
          <a:xfrm>
            <a:off x="9334744" y="683550"/>
            <a:ext cx="2159815" cy="2045539"/>
          </a:xfrm>
          <a:prstGeom prst="rect">
            <a:avLst/>
          </a:prstGeom>
          <a:noFill/>
          <a:ln>
            <a:noFill/>
          </a:ln>
        </p:spPr>
      </p:pic>
      <p:sp>
        <p:nvSpPr>
          <p:cNvPr id="417" name="Google Shape;417;p47"/>
          <p:cNvSpPr txBox="1"/>
          <p:nvPr/>
        </p:nvSpPr>
        <p:spPr>
          <a:xfrm>
            <a:off x="502638" y="2134227"/>
            <a:ext cx="3669161" cy="2760098"/>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2"/>
              </a:buClr>
              <a:buSzPts val="3600"/>
              <a:buFont typeface="Calibri"/>
              <a:buNone/>
            </a:pPr>
            <a:r>
              <a:rPr b="1" i="0" lang="en-US" sz="4400" u="none" cap="none" strike="noStrike">
                <a:solidFill>
                  <a:schemeClr val="dk2"/>
                </a:solidFill>
                <a:latin typeface="Calibri"/>
                <a:ea typeface="Calibri"/>
                <a:cs typeface="Calibri"/>
                <a:sym typeface="Calibri"/>
              </a:rPr>
              <a:t>En novembre…</a:t>
            </a:r>
            <a:endParaRPr b="0" i="0" sz="1400" u="none" cap="none" strike="noStrike">
              <a:solidFill>
                <a:srgbClr val="000000"/>
              </a:solidFill>
              <a:latin typeface="Arial"/>
              <a:ea typeface="Arial"/>
              <a:cs typeface="Arial"/>
              <a:sym typeface="Arial"/>
            </a:endParaRPr>
          </a:p>
        </p:txBody>
      </p:sp>
      <p:sp>
        <p:nvSpPr>
          <p:cNvPr id="418" name="Google Shape;418;p47"/>
          <p:cNvSpPr txBox="1"/>
          <p:nvPr/>
        </p:nvSpPr>
        <p:spPr>
          <a:xfrm>
            <a:off x="5722189" y="2876289"/>
            <a:ext cx="6231281" cy="3733974"/>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Arial"/>
              <a:buNone/>
            </a:pPr>
            <a:r>
              <a:rPr b="0" i="0" lang="en-US" sz="2800" u="none" cap="none" strike="noStrike">
                <a:solidFill>
                  <a:schemeClr val="dk2"/>
                </a:solidFill>
                <a:latin typeface="Calibri"/>
                <a:ea typeface="Calibri"/>
                <a:cs typeface="Calibri"/>
                <a:sym typeface="Calibri"/>
              </a:rPr>
              <a:t>Le contenu </a:t>
            </a:r>
            <a:r>
              <a:rPr b="1" i="0" lang="en-US" sz="2800" u="none" cap="none" strike="noStrike">
                <a:solidFill>
                  <a:schemeClr val="dk2"/>
                </a:solidFill>
                <a:latin typeface="Calibri"/>
                <a:ea typeface="Calibri"/>
                <a:cs typeface="Calibri"/>
                <a:sym typeface="Calibri"/>
              </a:rPr>
              <a:t>Influence sociale</a:t>
            </a:r>
            <a:r>
              <a:rPr b="0" i="0" lang="en-US" sz="2800" u="none" cap="none" strike="noStrike">
                <a:solidFill>
                  <a:schemeClr val="dk2"/>
                </a:solidFill>
                <a:latin typeface="Calibri"/>
                <a:ea typeface="Calibri"/>
                <a:cs typeface="Calibri"/>
                <a:sym typeface="Calibri"/>
              </a:rPr>
              <a:t> sera abordé en réseau. </a:t>
            </a:r>
            <a:endParaRPr b="0" i="0" sz="2800" u="none" cap="none" strike="noStrike">
              <a:solidFill>
                <a:srgbClr val="000000"/>
              </a:solidFill>
              <a:latin typeface="Arial"/>
              <a:ea typeface="Arial"/>
              <a:cs typeface="Arial"/>
              <a:sym typeface="Arial"/>
            </a:endParaRPr>
          </a:p>
          <a:p>
            <a:pPr indent="114300" lvl="0" marL="0" marR="0" rtl="0" algn="l">
              <a:lnSpc>
                <a:spcPct val="90000"/>
              </a:lnSpc>
              <a:spcBef>
                <a:spcPts val="600"/>
              </a:spcBef>
              <a:spcAft>
                <a:spcPts val="0"/>
              </a:spcAft>
              <a:buClr>
                <a:schemeClr val="dk1"/>
              </a:buClr>
              <a:buSzPts val="1800"/>
              <a:buFont typeface="Arial"/>
              <a:buNone/>
            </a:pPr>
            <a:r>
              <a:t/>
            </a:r>
            <a:endParaRPr b="0" i="0" sz="2800" u="none" cap="none" strike="noStrike">
              <a:solidFill>
                <a:schemeClr val="dk2"/>
              </a:solidFill>
              <a:latin typeface="Calibri"/>
              <a:ea typeface="Calibri"/>
              <a:cs typeface="Calibri"/>
              <a:sym typeface="Calibri"/>
            </a:endParaRPr>
          </a:p>
          <a:p>
            <a:pPr indent="0" lvl="0" marL="0" marR="0" rtl="0" algn="l">
              <a:lnSpc>
                <a:spcPct val="90000"/>
              </a:lnSpc>
              <a:spcBef>
                <a:spcPts val="600"/>
              </a:spcBef>
              <a:spcAft>
                <a:spcPts val="0"/>
              </a:spcAft>
              <a:buClr>
                <a:srgbClr val="000000"/>
              </a:buClr>
              <a:buSzPts val="2800"/>
              <a:buFont typeface="Arial"/>
              <a:buNone/>
            </a:pPr>
            <a:r>
              <a:rPr b="0" i="0" lang="en-US" sz="2800" u="none" cap="none" strike="noStrike">
                <a:solidFill>
                  <a:schemeClr val="dk2"/>
                </a:solidFill>
                <a:latin typeface="Calibri"/>
                <a:ea typeface="Calibri"/>
                <a:cs typeface="Calibri"/>
                <a:sym typeface="Calibri"/>
              </a:rPr>
              <a:t>Ce sera l’occasion de </a:t>
            </a:r>
            <a:r>
              <a:rPr b="1" i="0" lang="en-US" sz="2800" u="none" cap="none" strike="noStrike">
                <a:solidFill>
                  <a:schemeClr val="dk2"/>
                </a:solidFill>
                <a:latin typeface="Calibri"/>
                <a:ea typeface="Calibri"/>
                <a:cs typeface="Calibri"/>
                <a:sym typeface="Calibri"/>
              </a:rPr>
              <a:t>sélectionner des exemples où vos attitudes, vos comportements ou vos valeurs sont influencés par les autres, puis des exemples où vous avez de l’influence sur les autres.</a:t>
            </a:r>
            <a:endParaRPr b="1" i="0" sz="2800" u="none" cap="none" strike="noStrike">
              <a:solidFill>
                <a:schemeClr val="dk2"/>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 name="Shape 115"/>
        <p:cNvGrpSpPr/>
        <p:nvPr/>
      </p:nvGrpSpPr>
      <p:grpSpPr>
        <a:xfrm>
          <a:off x="0" y="0"/>
          <a:ext cx="0" cy="0"/>
          <a:chOff x="0" y="0"/>
          <a:chExt cx="0" cy="0"/>
        </a:xfrm>
      </p:grpSpPr>
      <p:sp>
        <p:nvSpPr>
          <p:cNvPr id="116" name="Google Shape;116;p3"/>
          <p:cNvSpPr/>
          <p:nvPr/>
        </p:nvSpPr>
        <p:spPr>
          <a:xfrm>
            <a:off x="0" y="0"/>
            <a:ext cx="12192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7" name="Google Shape;117;p3"/>
          <p:cNvSpPr/>
          <p:nvPr/>
        </p:nvSpPr>
        <p:spPr>
          <a:xfrm rot="-4995211">
            <a:off x="675639" y="775849"/>
            <a:ext cx="2987899" cy="2987899"/>
          </a:xfrm>
          <a:prstGeom prst="arc">
            <a:avLst>
              <a:gd fmla="val 14455503"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18" name="Google Shape;118;p3"/>
          <p:cNvSpPr txBox="1"/>
          <p:nvPr>
            <p:ph type="ctrTitle"/>
          </p:nvPr>
        </p:nvSpPr>
        <p:spPr>
          <a:xfrm>
            <a:off x="1108477" y="981982"/>
            <a:ext cx="4988694" cy="2744629"/>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SzPct val="222222"/>
              <a:buNone/>
            </a:pPr>
            <a:r>
              <a:rPr b="1" lang="en-US" sz="3000">
                <a:solidFill>
                  <a:srgbClr val="FFFFFF"/>
                </a:solidFill>
              </a:rPr>
              <a:t>Métier</a:t>
            </a:r>
            <a:r>
              <a:rPr b="1" lang="en-US" sz="2800">
                <a:solidFill>
                  <a:srgbClr val="FFFFFF"/>
                </a:solidFill>
              </a:rPr>
              <a:t> d'élève et méthodes </a:t>
            </a:r>
            <a:br>
              <a:rPr lang="en-US"/>
            </a:br>
            <a:r>
              <a:rPr b="1" lang="en-US" sz="2800">
                <a:solidFill>
                  <a:srgbClr val="FFFFFF"/>
                </a:solidFill>
              </a:rPr>
              <a:t>de travail</a:t>
            </a:r>
            <a:br>
              <a:rPr b="1" i="0" lang="en-US" sz="2800" u="none" strike="noStrike">
                <a:latin typeface="Calibri"/>
                <a:ea typeface="Calibri"/>
                <a:cs typeface="Calibri"/>
                <a:sym typeface="Calibri"/>
              </a:rPr>
            </a:br>
            <a:br>
              <a:rPr b="1" lang="en-US" sz="2400"/>
            </a:br>
            <a:r>
              <a:rPr b="1" lang="en-US" sz="2400">
                <a:solidFill>
                  <a:schemeClr val="lt1"/>
                </a:solidFill>
              </a:rPr>
              <a:t>Comparer les méthodes de travail et les exigences du métier d’élève à celles observées dans le monde du travail</a:t>
            </a:r>
            <a:br>
              <a:rPr lang="en-US" sz="1800">
                <a:latin typeface="Calibri"/>
                <a:ea typeface="Calibri"/>
                <a:cs typeface="Calibri"/>
                <a:sym typeface="Calibri"/>
              </a:rPr>
            </a:br>
            <a:endParaRPr b="1" sz="1800">
              <a:solidFill>
                <a:schemeClr val="lt1"/>
              </a:solidFill>
            </a:endParaRPr>
          </a:p>
        </p:txBody>
      </p:sp>
      <p:sp>
        <p:nvSpPr>
          <p:cNvPr id="119" name="Google Shape;119;p3"/>
          <p:cNvSpPr txBox="1"/>
          <p:nvPr>
            <p:ph idx="1" type="subTitle"/>
          </p:nvPr>
        </p:nvSpPr>
        <p:spPr>
          <a:xfrm>
            <a:off x="1007836" y="3961213"/>
            <a:ext cx="6136057" cy="3376995"/>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chemeClr val="lt1"/>
              </a:buClr>
              <a:buSzPts val="1800"/>
              <a:buFont typeface="Quattrocento Sans"/>
              <a:buChar char="-"/>
            </a:pPr>
            <a:r>
              <a:rPr lang="en-US" sz="2000">
                <a:solidFill>
                  <a:schemeClr val="lt1"/>
                </a:solidFill>
              </a:rPr>
              <a:t>Se représenter le monde du travail à partir de son métier d’élève;</a:t>
            </a:r>
            <a:endParaRPr/>
          </a:p>
          <a:p>
            <a:pPr indent="-285750" lvl="0" marL="285750" rtl="0" algn="l">
              <a:lnSpc>
                <a:spcPct val="90000"/>
              </a:lnSpc>
              <a:spcBef>
                <a:spcPts val="0"/>
              </a:spcBef>
              <a:spcAft>
                <a:spcPts val="0"/>
              </a:spcAft>
              <a:buClr>
                <a:schemeClr val="lt1"/>
              </a:buClr>
              <a:buSzPts val="1800"/>
              <a:buFont typeface="Quattrocento Sans"/>
              <a:buChar char="-"/>
            </a:pPr>
            <a:r>
              <a:rPr lang="en-US" sz="2000">
                <a:solidFill>
                  <a:schemeClr val="lt1"/>
                </a:solidFill>
              </a:rPr>
              <a:t>Établir des liens entre le monde scolaire et le monde du travail relativement aux exigences et aux méthodes de travail;</a:t>
            </a:r>
            <a:endParaRPr/>
          </a:p>
          <a:p>
            <a:pPr indent="-285750" lvl="0" marL="285750" rtl="0" algn="l">
              <a:lnSpc>
                <a:spcPct val="90000"/>
              </a:lnSpc>
              <a:spcBef>
                <a:spcPts val="0"/>
              </a:spcBef>
              <a:spcAft>
                <a:spcPts val="0"/>
              </a:spcAft>
              <a:buClr>
                <a:schemeClr val="lt1"/>
              </a:buClr>
              <a:buSzPts val="1800"/>
              <a:buFont typeface="Quattrocento Sans"/>
              <a:buChar char="-"/>
            </a:pPr>
            <a:r>
              <a:rPr lang="en-US" sz="2000">
                <a:solidFill>
                  <a:schemeClr val="lt1"/>
                </a:solidFill>
              </a:rPr>
              <a:t>Réaliser que les méthodes de travail font partie des exigences du métier d’élève. </a:t>
            </a:r>
            <a:endParaRPr sz="1800">
              <a:solidFill>
                <a:schemeClr val="lt1"/>
              </a:solidFill>
              <a:latin typeface="Quattrocento Sans"/>
              <a:ea typeface="Quattrocento Sans"/>
              <a:cs typeface="Quattrocento Sans"/>
              <a:sym typeface="Quattrocento Sans"/>
            </a:endParaRPr>
          </a:p>
        </p:txBody>
      </p:sp>
      <p:sp>
        <p:nvSpPr>
          <p:cNvPr id="120" name="Google Shape;120;p3"/>
          <p:cNvSpPr/>
          <p:nvPr/>
        </p:nvSpPr>
        <p:spPr>
          <a:xfrm>
            <a:off x="10895976" y="2130090"/>
            <a:ext cx="457824" cy="445404"/>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1" name="Google Shape;121;p3"/>
          <p:cNvSpPr/>
          <p:nvPr/>
        </p:nvSpPr>
        <p:spPr>
          <a:xfrm>
            <a:off x="7813872" y="3116072"/>
            <a:ext cx="4378128" cy="3741928"/>
          </a:xfrm>
          <a:custGeom>
            <a:rect b="b" l="l" r="r" t="t"/>
            <a:pathLst>
              <a:path extrusionOk="0" h="3741928" w="43781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2" name="Google Shape;122;p3"/>
          <p:cNvSpPr/>
          <p:nvPr/>
        </p:nvSpPr>
        <p:spPr>
          <a:xfrm>
            <a:off x="5499731" y="1"/>
            <a:ext cx="4208478" cy="3678281"/>
          </a:xfrm>
          <a:custGeom>
            <a:rect b="b" l="l" r="r" t="t"/>
            <a:pathLst>
              <a:path extrusionOk="0" h="3678281" w="4208478">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3" name="Google Shape;123;p3"/>
          <p:cNvPicPr preferRelativeResize="0"/>
          <p:nvPr/>
        </p:nvPicPr>
        <p:blipFill rotWithShape="1">
          <a:blip r:embed="rId3">
            <a:alphaModFix/>
          </a:blip>
          <a:srcRect b="0" l="0" r="0" t="0"/>
          <a:stretch/>
        </p:blipFill>
        <p:spPr>
          <a:xfrm>
            <a:off x="5986952" y="660006"/>
            <a:ext cx="3234035" cy="1803909"/>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pic>
        <p:nvPicPr>
          <p:cNvPr id="124" name="Google Shape;124;p3"/>
          <p:cNvPicPr preferRelativeResize="0"/>
          <p:nvPr/>
        </p:nvPicPr>
        <p:blipFill rotWithShape="1">
          <a:blip r:embed="rId4">
            <a:alphaModFix/>
          </a:blip>
          <a:srcRect b="0" l="0" r="0" t="0"/>
          <a:stretch/>
        </p:blipFill>
        <p:spPr>
          <a:xfrm>
            <a:off x="9385280" y="4218860"/>
            <a:ext cx="2132813" cy="206345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9" name="Shape 129"/>
        <p:cNvGrpSpPr/>
        <p:nvPr/>
      </p:nvGrpSpPr>
      <p:grpSpPr>
        <a:xfrm>
          <a:off x="0" y="0"/>
          <a:ext cx="0" cy="0"/>
          <a:chOff x="0" y="0"/>
          <a:chExt cx="0" cy="0"/>
        </a:xfrm>
      </p:grpSpPr>
      <p:sp>
        <p:nvSpPr>
          <p:cNvPr id="130" name="Google Shape;130;p6"/>
          <p:cNvSpPr/>
          <p:nvPr/>
        </p:nvSpPr>
        <p:spPr>
          <a:xfrm>
            <a:off x="0" y="1"/>
            <a:ext cx="12191695"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1" name="Google Shape;131;p6"/>
          <p:cNvSpPr/>
          <p:nvPr/>
        </p:nvSpPr>
        <p:spPr>
          <a:xfrm>
            <a:off x="305" y="-214489"/>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Calibri"/>
              <a:ea typeface="Calibri"/>
              <a:cs typeface="Calibri"/>
              <a:sym typeface="Calibri"/>
            </a:endParaRPr>
          </a:p>
        </p:txBody>
      </p:sp>
      <p:sp>
        <p:nvSpPr>
          <p:cNvPr id="132" name="Google Shape;132;p6"/>
          <p:cNvSpPr txBox="1"/>
          <p:nvPr>
            <p:ph type="title"/>
          </p:nvPr>
        </p:nvSpPr>
        <p:spPr>
          <a:xfrm>
            <a:off x="488370" y="-2875"/>
            <a:ext cx="10579608" cy="118872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000"/>
              <a:buFont typeface="Calibri"/>
              <a:buNone/>
            </a:pPr>
            <a:r>
              <a:rPr b="1" lang="en-US">
                <a:solidFill>
                  <a:schemeClr val="dk2"/>
                </a:solidFill>
              </a:rPr>
              <a:t>Définissons d’abord ces notions…</a:t>
            </a:r>
            <a:endParaRPr b="1">
              <a:solidFill>
                <a:schemeClr val="dk2"/>
              </a:solidFill>
            </a:endParaRPr>
          </a:p>
        </p:txBody>
      </p:sp>
      <p:grpSp>
        <p:nvGrpSpPr>
          <p:cNvPr id="133" name="Google Shape;133;p6"/>
          <p:cNvGrpSpPr/>
          <p:nvPr/>
        </p:nvGrpSpPr>
        <p:grpSpPr>
          <a:xfrm rot="5400000">
            <a:off x="9262397" y="134260"/>
            <a:ext cx="3142400" cy="2716805"/>
            <a:chOff x="-305" y="-4155"/>
            <a:chExt cx="2514948" cy="2174333"/>
          </a:xfrm>
        </p:grpSpPr>
        <p:sp>
          <p:nvSpPr>
            <p:cNvPr id="134" name="Google Shape;134;p6"/>
            <p:cNvSpPr/>
            <p:nvPr/>
          </p:nvSpPr>
          <p:spPr>
            <a:xfrm>
              <a:off x="-305" y="0"/>
              <a:ext cx="2514948" cy="2170178"/>
            </a:xfrm>
            <a:custGeom>
              <a:rect b="b" l="l" r="r" t="t"/>
              <a:pathLst>
                <a:path extrusionOk="0" h="2170178" w="251494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5" name="Google Shape;135;p6"/>
            <p:cNvSpPr/>
            <p:nvPr/>
          </p:nvSpPr>
          <p:spPr>
            <a:xfrm>
              <a:off x="-305" y="-4155"/>
              <a:ext cx="2493062" cy="1947896"/>
            </a:xfrm>
            <a:custGeom>
              <a:rect b="b" l="l" r="r" t="t"/>
              <a:pathLst>
                <a:path extrusionOk="0" h="1947896" w="2493062">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6" name="Google Shape;136;p6"/>
            <p:cNvSpPr/>
            <p:nvPr/>
          </p:nvSpPr>
          <p:spPr>
            <a:xfrm>
              <a:off x="-305" y="0"/>
              <a:ext cx="2501089" cy="1972702"/>
            </a:xfrm>
            <a:custGeom>
              <a:rect b="b" l="l" r="r" t="t"/>
              <a:pathLst>
                <a:path extrusionOk="0" h="1972702" w="2501089">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Calibri"/>
                <a:ea typeface="Calibri"/>
                <a:cs typeface="Calibri"/>
                <a:sym typeface="Calibri"/>
              </a:endParaRPr>
            </a:p>
          </p:txBody>
        </p:sp>
        <p:sp>
          <p:nvSpPr>
            <p:cNvPr id="137" name="Google Shape;137;p6"/>
            <p:cNvSpPr/>
            <p:nvPr/>
          </p:nvSpPr>
          <p:spPr>
            <a:xfrm>
              <a:off x="305" y="1"/>
              <a:ext cx="2491105" cy="1943661"/>
            </a:xfrm>
            <a:custGeom>
              <a:rect b="b" l="l" r="r" t="t"/>
              <a:pathLst>
                <a:path extrusionOk="0" h="1943661" w="2491105">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138" name="Google Shape;138;p6"/>
          <p:cNvGrpSpPr/>
          <p:nvPr/>
        </p:nvGrpSpPr>
        <p:grpSpPr>
          <a:xfrm flipH="1" rot="10800000">
            <a:off x="0" y="5047906"/>
            <a:ext cx="2412221" cy="1810094"/>
            <a:chOff x="-305" y="-1"/>
            <a:chExt cx="3832880" cy="2876136"/>
          </a:xfrm>
        </p:grpSpPr>
        <p:sp>
          <p:nvSpPr>
            <p:cNvPr id="139" name="Google Shape;139;p6"/>
            <p:cNvSpPr/>
            <p:nvPr/>
          </p:nvSpPr>
          <p:spPr>
            <a:xfrm>
              <a:off x="305" y="1"/>
              <a:ext cx="3815424" cy="2653659"/>
            </a:xfrm>
            <a:custGeom>
              <a:rect b="b" l="l" r="r" t="t"/>
              <a:pathLst>
                <a:path extrusionOk="0" h="2653659" w="3815424">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0" name="Google Shape;140;p6"/>
            <p:cNvSpPr/>
            <p:nvPr/>
          </p:nvSpPr>
          <p:spPr>
            <a:xfrm>
              <a:off x="305" y="-1"/>
              <a:ext cx="3815424" cy="2653660"/>
            </a:xfrm>
            <a:custGeom>
              <a:rect b="b" l="l" r="r" t="t"/>
              <a:pathLst>
                <a:path extrusionOk="0" h="2653660" w="3815424">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1" name="Google Shape;141;p6"/>
            <p:cNvSpPr/>
            <p:nvPr/>
          </p:nvSpPr>
          <p:spPr>
            <a:xfrm>
              <a:off x="-305" y="1"/>
              <a:ext cx="3815986" cy="2675935"/>
            </a:xfrm>
            <a:custGeom>
              <a:rect b="b" l="l" r="r" t="t"/>
              <a:pathLst>
                <a:path extrusionOk="0" h="2675935" w="3815986">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2" name="Google Shape;142;p6"/>
            <p:cNvSpPr/>
            <p:nvPr/>
          </p:nvSpPr>
          <p:spPr>
            <a:xfrm>
              <a:off x="305" y="-1"/>
              <a:ext cx="3832270" cy="2876136"/>
            </a:xfrm>
            <a:custGeom>
              <a:rect b="b" l="l" r="r" t="t"/>
              <a:pathLst>
                <a:path extrusionOk="0" h="2876136" w="383227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143" name="Google Shape;143;p6"/>
          <p:cNvGrpSpPr/>
          <p:nvPr/>
        </p:nvGrpSpPr>
        <p:grpSpPr>
          <a:xfrm>
            <a:off x="1034794" y="1378224"/>
            <a:ext cx="10120885" cy="5142097"/>
            <a:chOff x="-2" y="-431870"/>
            <a:chExt cx="10120885" cy="5142097"/>
          </a:xfrm>
        </p:grpSpPr>
        <p:sp>
          <p:nvSpPr>
            <p:cNvPr id="144" name="Google Shape;144;p6"/>
            <p:cNvSpPr/>
            <p:nvPr/>
          </p:nvSpPr>
          <p:spPr>
            <a:xfrm>
              <a:off x="-1" y="-431870"/>
              <a:ext cx="10119359" cy="1710540"/>
            </a:xfrm>
            <a:prstGeom prst="roundRect">
              <a:avLst>
                <a:gd fmla="val 16667" name="adj"/>
              </a:avLst>
            </a:prstGeom>
            <a:solidFill>
              <a:srgbClr val="8BADC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6"/>
            <p:cNvSpPr txBox="1"/>
            <p:nvPr/>
          </p:nvSpPr>
          <p:spPr>
            <a:xfrm>
              <a:off x="83500" y="-333179"/>
              <a:ext cx="9952355" cy="1543536"/>
            </a:xfrm>
            <a:prstGeom prst="rect">
              <a:avLst/>
            </a:prstGeom>
            <a:noFill/>
            <a:ln>
              <a:noFill/>
            </a:ln>
          </p:spPr>
          <p:txBody>
            <a:bodyPr anchorCtr="0" anchor="ctr" bIns="163825" lIns="163825" spcFirstLastPara="1" rIns="163825" wrap="square" tIns="163825">
              <a:noAutofit/>
            </a:bodyPr>
            <a:lstStyle/>
            <a:p>
              <a:pPr indent="0" lvl="0" marL="0" marR="0" rtl="0" algn="l">
                <a:lnSpc>
                  <a:spcPct val="90000"/>
                </a:lnSpc>
                <a:spcBef>
                  <a:spcPts val="0"/>
                </a:spcBef>
                <a:spcAft>
                  <a:spcPts val="0"/>
                </a:spcAft>
                <a:buClr>
                  <a:schemeClr val="lt1"/>
                </a:buClr>
                <a:buSzPts val="4300"/>
                <a:buFont typeface="Calibri"/>
                <a:buNone/>
              </a:pPr>
              <a:r>
                <a:rPr b="1" i="0" lang="en-US" sz="4000" u="none" cap="none" strike="noStrike">
                  <a:solidFill>
                    <a:schemeClr val="lt1"/>
                  </a:solidFill>
                  <a:latin typeface="Calibri"/>
                  <a:ea typeface="Calibri"/>
                  <a:cs typeface="Calibri"/>
                  <a:sym typeface="Calibri"/>
                </a:rPr>
                <a:t>Qu’entend-on par “métier d’élève”?</a:t>
              </a:r>
              <a:endParaRPr b="1" i="0" sz="4000" u="none" cap="none" strike="noStrike">
                <a:solidFill>
                  <a:schemeClr val="lt1"/>
                </a:solidFill>
                <a:latin typeface="Calibri"/>
                <a:ea typeface="Calibri"/>
                <a:cs typeface="Calibri"/>
                <a:sym typeface="Calibri"/>
              </a:endParaRPr>
            </a:p>
          </p:txBody>
        </p:sp>
        <p:sp>
          <p:nvSpPr>
            <p:cNvPr id="146" name="Google Shape;146;p6"/>
            <p:cNvSpPr/>
            <p:nvPr/>
          </p:nvSpPr>
          <p:spPr>
            <a:xfrm>
              <a:off x="1524" y="1278393"/>
              <a:ext cx="10119359" cy="1710540"/>
            </a:xfrm>
            <a:prstGeom prst="roundRect">
              <a:avLst>
                <a:gd fmla="val 16667" name="adj"/>
              </a:avLst>
            </a:prstGeom>
            <a:solidFill>
              <a:srgbClr val="A4A4A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6"/>
            <p:cNvSpPr txBox="1"/>
            <p:nvPr/>
          </p:nvSpPr>
          <p:spPr>
            <a:xfrm>
              <a:off x="85026" y="1361895"/>
              <a:ext cx="9952355" cy="1543536"/>
            </a:xfrm>
            <a:prstGeom prst="rect">
              <a:avLst/>
            </a:prstGeom>
            <a:noFill/>
            <a:ln>
              <a:noFill/>
            </a:ln>
          </p:spPr>
          <p:txBody>
            <a:bodyPr anchorCtr="0" anchor="ctr" bIns="163825" lIns="163825" spcFirstLastPara="1" rIns="163825" wrap="square" tIns="163825">
              <a:noAutofit/>
            </a:bodyPr>
            <a:lstStyle/>
            <a:p>
              <a:pPr indent="0" lvl="0" marL="0" marR="0" rtl="0" algn="l">
                <a:lnSpc>
                  <a:spcPct val="90000"/>
                </a:lnSpc>
                <a:spcBef>
                  <a:spcPts val="0"/>
                </a:spcBef>
                <a:spcAft>
                  <a:spcPts val="0"/>
                </a:spcAft>
                <a:buClr>
                  <a:schemeClr val="lt1"/>
                </a:buClr>
                <a:buSzPts val="4300"/>
                <a:buFont typeface="Calibri"/>
                <a:buNone/>
              </a:pPr>
              <a:r>
                <a:rPr b="1" i="0" lang="en-US" sz="4000" u="none" cap="none" strike="noStrike">
                  <a:solidFill>
                    <a:schemeClr val="lt1"/>
                  </a:solidFill>
                  <a:latin typeface="Calibri"/>
                  <a:ea typeface="Calibri"/>
                  <a:cs typeface="Calibri"/>
                  <a:sym typeface="Calibri"/>
                </a:rPr>
                <a:t>Qu’est-ce qu’une exigence?</a:t>
              </a:r>
              <a:endParaRPr b="1" i="0" sz="4000" u="none" cap="none" strike="noStrike">
                <a:solidFill>
                  <a:schemeClr val="lt1"/>
                </a:solidFill>
                <a:latin typeface="Calibri"/>
                <a:ea typeface="Calibri"/>
                <a:cs typeface="Calibri"/>
                <a:sym typeface="Calibri"/>
              </a:endParaRPr>
            </a:p>
          </p:txBody>
        </p:sp>
        <p:sp>
          <p:nvSpPr>
            <p:cNvPr id="148" name="Google Shape;148;p6"/>
            <p:cNvSpPr/>
            <p:nvPr/>
          </p:nvSpPr>
          <p:spPr>
            <a:xfrm>
              <a:off x="-2" y="2999687"/>
              <a:ext cx="10119359" cy="1710540"/>
            </a:xfrm>
            <a:prstGeom prst="roundRect">
              <a:avLst>
                <a:gd fmla="val 16667" name="adj"/>
              </a:avLst>
            </a:prstGeom>
            <a:solidFill>
              <a:srgbClr val="94BE9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6"/>
            <p:cNvSpPr txBox="1"/>
            <p:nvPr/>
          </p:nvSpPr>
          <p:spPr>
            <a:xfrm>
              <a:off x="83500" y="3083189"/>
              <a:ext cx="9952355" cy="1543536"/>
            </a:xfrm>
            <a:prstGeom prst="rect">
              <a:avLst/>
            </a:prstGeom>
            <a:noFill/>
            <a:ln>
              <a:noFill/>
            </a:ln>
          </p:spPr>
          <p:txBody>
            <a:bodyPr anchorCtr="0" anchor="ctr" bIns="163825" lIns="163825" spcFirstLastPara="1" rIns="163825" wrap="square" tIns="163825">
              <a:noAutofit/>
            </a:bodyPr>
            <a:lstStyle/>
            <a:p>
              <a:pPr indent="0" lvl="0" marL="0" marR="0" rtl="0" algn="l">
                <a:lnSpc>
                  <a:spcPct val="90000"/>
                </a:lnSpc>
                <a:spcBef>
                  <a:spcPts val="0"/>
                </a:spcBef>
                <a:spcAft>
                  <a:spcPts val="0"/>
                </a:spcAft>
                <a:buClr>
                  <a:schemeClr val="lt1"/>
                </a:buClr>
                <a:buSzPts val="4300"/>
                <a:buFont typeface="Calibri"/>
                <a:buNone/>
              </a:pPr>
              <a:r>
                <a:rPr b="1" i="0" lang="en-US" sz="4000" u="none" cap="none" strike="noStrike">
                  <a:solidFill>
                    <a:schemeClr val="lt1"/>
                  </a:solidFill>
                  <a:latin typeface="Calibri"/>
                  <a:ea typeface="Calibri"/>
                  <a:cs typeface="Calibri"/>
                  <a:sym typeface="Calibri"/>
                </a:rPr>
                <a:t>Qu’est-ce qu’une méthode de travail?</a:t>
              </a:r>
              <a:endParaRPr b="1" i="0" sz="4000" u="none" cap="none" strike="noStrike">
                <a:solidFill>
                  <a:schemeClr val="lt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4" name="Shape 154"/>
        <p:cNvGrpSpPr/>
        <p:nvPr/>
      </p:nvGrpSpPr>
      <p:grpSpPr>
        <a:xfrm>
          <a:off x="0" y="0"/>
          <a:ext cx="0" cy="0"/>
          <a:chOff x="0" y="0"/>
          <a:chExt cx="0" cy="0"/>
        </a:xfrm>
      </p:grpSpPr>
      <p:sp>
        <p:nvSpPr>
          <p:cNvPr id="155" name="Google Shape;155;p4"/>
          <p:cNvSpPr/>
          <p:nvPr/>
        </p:nvSpPr>
        <p:spPr>
          <a:xfrm>
            <a:off x="0" y="1"/>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6" name="Google Shape;156;p4"/>
          <p:cNvSpPr/>
          <p:nvPr/>
        </p:nvSpPr>
        <p:spPr>
          <a:xfrm>
            <a:off x="305"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Calibri"/>
              <a:ea typeface="Calibri"/>
              <a:cs typeface="Calibri"/>
              <a:sym typeface="Calibri"/>
            </a:endParaRPr>
          </a:p>
        </p:txBody>
      </p:sp>
      <p:grpSp>
        <p:nvGrpSpPr>
          <p:cNvPr id="157" name="Google Shape;157;p4"/>
          <p:cNvGrpSpPr/>
          <p:nvPr/>
        </p:nvGrpSpPr>
        <p:grpSpPr>
          <a:xfrm>
            <a:off x="-8137" y="0"/>
            <a:ext cx="5646974" cy="6483075"/>
            <a:chOff x="-19221" y="0"/>
            <a:chExt cx="5646974" cy="6483075"/>
          </a:xfrm>
        </p:grpSpPr>
        <p:sp>
          <p:nvSpPr>
            <p:cNvPr id="158" name="Google Shape;158;p4"/>
            <p:cNvSpPr/>
            <p:nvPr/>
          </p:nvSpPr>
          <p:spPr>
            <a:xfrm>
              <a:off x="-19220" y="116610"/>
              <a:ext cx="5535001" cy="6250127"/>
            </a:xfrm>
            <a:custGeom>
              <a:rect b="b" l="l" r="r" t="t"/>
              <a:pathLst>
                <a:path extrusionOk="0" h="6250127" w="5535001">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0">
                  <a:srgbClr val="70AD47">
                    <a:alpha val="9019"/>
                  </a:srgbClr>
                </a:gs>
                <a:gs pos="37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9" name="Google Shape;159;p4"/>
            <p:cNvSpPr/>
            <p:nvPr/>
          </p:nvSpPr>
          <p:spPr>
            <a:xfrm>
              <a:off x="-19221" y="176241"/>
              <a:ext cx="5646908" cy="6130481"/>
            </a:xfrm>
            <a:custGeom>
              <a:rect b="b" l="l" r="r" t="t"/>
              <a:pathLst>
                <a:path extrusionOk="0" h="6130481" w="5646908">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0">
                  <a:srgbClr val="FFFFFF">
                    <a:alpha val="9019"/>
                  </a:srgbClr>
                </a:gs>
                <a:gs pos="2000">
                  <a:srgbClr val="FFFFFF">
                    <a:alpha val="9019"/>
                  </a:srgbClr>
                </a:gs>
                <a:gs pos="54000">
                  <a:srgbClr val="70AD47">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0" name="Google Shape;160;p4"/>
            <p:cNvSpPr/>
            <p:nvPr/>
          </p:nvSpPr>
          <p:spPr>
            <a:xfrm>
              <a:off x="-19221" y="176241"/>
              <a:ext cx="5517522" cy="6130481"/>
            </a:xfrm>
            <a:custGeom>
              <a:rect b="b" l="l" r="r" t="t"/>
              <a:pathLst>
                <a:path extrusionOk="0" h="6130481" w="5517522">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1" name="Google Shape;161;p4"/>
            <p:cNvSpPr/>
            <p:nvPr/>
          </p:nvSpPr>
          <p:spPr>
            <a:xfrm>
              <a:off x="-19220" y="176241"/>
              <a:ext cx="5517475" cy="6130481"/>
            </a:xfrm>
            <a:custGeom>
              <a:rect b="b" l="l" r="r" t="t"/>
              <a:pathLst>
                <a:path extrusionOk="0" h="6130481" w="5517475">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2" name="Google Shape;162;p4"/>
            <p:cNvSpPr/>
            <p:nvPr/>
          </p:nvSpPr>
          <p:spPr>
            <a:xfrm>
              <a:off x="-19221" y="0"/>
              <a:ext cx="5646974" cy="6483075"/>
            </a:xfrm>
            <a:custGeom>
              <a:rect b="b" l="l" r="r" t="t"/>
              <a:pathLst>
                <a:path extrusionOk="0" h="6483075" w="5646974">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0">
                  <a:srgbClr val="FFFFFF">
                    <a:alpha val="9019"/>
                  </a:srgbClr>
                </a:gs>
                <a:gs pos="2000">
                  <a:srgbClr val="FFFFFF">
                    <a:alpha val="9019"/>
                  </a:srgbClr>
                </a:gs>
                <a:gs pos="16000">
                  <a:srgbClr val="70AD47">
                    <a:alpha val="9019"/>
                  </a:srgbClr>
                </a:gs>
                <a:gs pos="74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63" name="Google Shape;163;p4"/>
          <p:cNvSpPr txBox="1"/>
          <p:nvPr>
            <p:ph type="title"/>
          </p:nvPr>
        </p:nvSpPr>
        <p:spPr>
          <a:xfrm>
            <a:off x="804672" y="2053641"/>
            <a:ext cx="3669161" cy="276009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2"/>
              </a:buClr>
              <a:buSzPts val="4000"/>
              <a:buFont typeface="Calibri"/>
              <a:buNone/>
            </a:pPr>
            <a:r>
              <a:rPr b="1" lang="en-US">
                <a:solidFill>
                  <a:schemeClr val="dk2"/>
                </a:solidFill>
              </a:rPr>
              <a:t>Comparer, qu’est-ce que c’est</a:t>
            </a:r>
            <a:r>
              <a:rPr lang="en-US" sz="4000">
                <a:solidFill>
                  <a:schemeClr val="dk2"/>
                </a:solidFill>
              </a:rPr>
              <a:t>?</a:t>
            </a:r>
            <a:endParaRPr sz="4000">
              <a:solidFill>
                <a:schemeClr val="dk2"/>
              </a:solidFill>
            </a:endParaRPr>
          </a:p>
        </p:txBody>
      </p:sp>
      <p:sp>
        <p:nvSpPr>
          <p:cNvPr id="164" name="Google Shape;164;p4"/>
          <p:cNvSpPr txBox="1"/>
          <p:nvPr>
            <p:ph idx="1" type="body"/>
          </p:nvPr>
        </p:nvSpPr>
        <p:spPr>
          <a:xfrm>
            <a:off x="6090574" y="801866"/>
            <a:ext cx="5306084" cy="523063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000"/>
              <a:buNone/>
            </a:pPr>
            <a:r>
              <a:rPr lang="en-US" sz="3300"/>
              <a:t>Rechercher des éléments ou des caractéristiques qui permettent d’établir des relations ou des rapports entre les informations.</a:t>
            </a:r>
            <a:endParaRPr sz="33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9" name="Shape 169"/>
        <p:cNvGrpSpPr/>
        <p:nvPr/>
      </p:nvGrpSpPr>
      <p:grpSpPr>
        <a:xfrm>
          <a:off x="0" y="0"/>
          <a:ext cx="0" cy="0"/>
          <a:chOff x="0" y="0"/>
          <a:chExt cx="0" cy="0"/>
        </a:xfrm>
      </p:grpSpPr>
      <p:sp>
        <p:nvSpPr>
          <p:cNvPr id="170" name="Google Shape;170;p31"/>
          <p:cNvSpPr/>
          <p:nvPr/>
        </p:nvSpPr>
        <p:spPr>
          <a:xfrm>
            <a:off x="0" y="1"/>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1" name="Google Shape;171;p31"/>
          <p:cNvSpPr/>
          <p:nvPr/>
        </p:nvSpPr>
        <p:spPr>
          <a:xfrm>
            <a:off x="305"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Calibri"/>
              <a:ea typeface="Calibri"/>
              <a:cs typeface="Calibri"/>
              <a:sym typeface="Calibri"/>
            </a:endParaRPr>
          </a:p>
        </p:txBody>
      </p:sp>
      <p:grpSp>
        <p:nvGrpSpPr>
          <p:cNvPr id="172" name="Google Shape;172;p31"/>
          <p:cNvGrpSpPr/>
          <p:nvPr/>
        </p:nvGrpSpPr>
        <p:grpSpPr>
          <a:xfrm>
            <a:off x="-8137" y="0"/>
            <a:ext cx="5646974" cy="6483075"/>
            <a:chOff x="-19221" y="0"/>
            <a:chExt cx="5646974" cy="6483075"/>
          </a:xfrm>
        </p:grpSpPr>
        <p:sp>
          <p:nvSpPr>
            <p:cNvPr id="173" name="Google Shape;173;p31"/>
            <p:cNvSpPr/>
            <p:nvPr/>
          </p:nvSpPr>
          <p:spPr>
            <a:xfrm>
              <a:off x="-19220" y="116610"/>
              <a:ext cx="5535001" cy="6250127"/>
            </a:xfrm>
            <a:custGeom>
              <a:rect b="b" l="l" r="r" t="t"/>
              <a:pathLst>
                <a:path extrusionOk="0" h="6250127" w="5535001">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0">
                  <a:srgbClr val="70AD47">
                    <a:alpha val="9019"/>
                  </a:srgbClr>
                </a:gs>
                <a:gs pos="37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4" name="Google Shape;174;p31"/>
            <p:cNvSpPr/>
            <p:nvPr/>
          </p:nvSpPr>
          <p:spPr>
            <a:xfrm>
              <a:off x="-19221" y="176241"/>
              <a:ext cx="5646908" cy="6130481"/>
            </a:xfrm>
            <a:custGeom>
              <a:rect b="b" l="l" r="r" t="t"/>
              <a:pathLst>
                <a:path extrusionOk="0" h="6130481" w="5646908">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0">
                  <a:srgbClr val="FFFFFF">
                    <a:alpha val="9019"/>
                  </a:srgbClr>
                </a:gs>
                <a:gs pos="2000">
                  <a:srgbClr val="FFFFFF">
                    <a:alpha val="9019"/>
                  </a:srgbClr>
                </a:gs>
                <a:gs pos="54000">
                  <a:srgbClr val="70AD47">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5" name="Google Shape;175;p31"/>
            <p:cNvSpPr/>
            <p:nvPr/>
          </p:nvSpPr>
          <p:spPr>
            <a:xfrm>
              <a:off x="-19221" y="176241"/>
              <a:ext cx="5517522" cy="6130481"/>
            </a:xfrm>
            <a:custGeom>
              <a:rect b="b" l="l" r="r" t="t"/>
              <a:pathLst>
                <a:path extrusionOk="0" h="6130481" w="5517522">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6" name="Google Shape;176;p31"/>
            <p:cNvSpPr/>
            <p:nvPr/>
          </p:nvSpPr>
          <p:spPr>
            <a:xfrm>
              <a:off x="-19220" y="176241"/>
              <a:ext cx="5517475" cy="6130481"/>
            </a:xfrm>
            <a:custGeom>
              <a:rect b="b" l="l" r="r" t="t"/>
              <a:pathLst>
                <a:path extrusionOk="0" h="6130481" w="5517475">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7" name="Google Shape;177;p31"/>
            <p:cNvSpPr/>
            <p:nvPr/>
          </p:nvSpPr>
          <p:spPr>
            <a:xfrm>
              <a:off x="-19221" y="0"/>
              <a:ext cx="5646974" cy="6483075"/>
            </a:xfrm>
            <a:custGeom>
              <a:rect b="b" l="l" r="r" t="t"/>
              <a:pathLst>
                <a:path extrusionOk="0" h="6483075" w="5646974">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0">
                  <a:srgbClr val="FFFFFF">
                    <a:alpha val="9019"/>
                  </a:srgbClr>
                </a:gs>
                <a:gs pos="2000">
                  <a:srgbClr val="FFFFFF">
                    <a:alpha val="9019"/>
                  </a:srgbClr>
                </a:gs>
                <a:gs pos="16000">
                  <a:srgbClr val="70AD47">
                    <a:alpha val="9019"/>
                  </a:srgbClr>
                </a:gs>
                <a:gs pos="74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78" name="Google Shape;178;p31"/>
          <p:cNvSpPr txBox="1"/>
          <p:nvPr>
            <p:ph type="title"/>
          </p:nvPr>
        </p:nvSpPr>
        <p:spPr>
          <a:xfrm>
            <a:off x="143314" y="1967377"/>
            <a:ext cx="4474292" cy="276009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US" sz="4000">
                <a:solidFill>
                  <a:schemeClr val="dk1"/>
                </a:solidFill>
              </a:rPr>
              <a:t>P</a:t>
            </a:r>
            <a:r>
              <a:rPr b="1" lang="en-US">
                <a:solidFill>
                  <a:schemeClr val="dk1"/>
                </a:solidFill>
              </a:rPr>
              <a:t>our réaliser cet apprentissage:</a:t>
            </a:r>
            <a:endParaRPr b="1">
              <a:solidFill>
                <a:schemeClr val="dk1"/>
              </a:solidFill>
            </a:endParaRPr>
          </a:p>
        </p:txBody>
      </p:sp>
      <p:sp>
        <p:nvSpPr>
          <p:cNvPr id="179" name="Google Shape;179;p31"/>
          <p:cNvSpPr txBox="1"/>
          <p:nvPr>
            <p:ph idx="1" type="body"/>
          </p:nvPr>
        </p:nvSpPr>
        <p:spPr>
          <a:xfrm>
            <a:off x="6090574" y="931262"/>
            <a:ext cx="5608008" cy="5230634"/>
          </a:xfrm>
          <a:prstGeom prst="rect">
            <a:avLst/>
          </a:prstGeom>
          <a:noFill/>
          <a:ln>
            <a:noFill/>
          </a:ln>
        </p:spPr>
        <p:txBody>
          <a:bodyPr anchorCtr="0" anchor="ctr" bIns="45700" lIns="91425" spcFirstLastPara="1" rIns="91425" wrap="square" tIns="45700">
            <a:normAutofit/>
          </a:bodyPr>
          <a:lstStyle/>
          <a:p>
            <a:pPr indent="0" lvl="0" marL="114300" rtl="0" algn="l">
              <a:lnSpc>
                <a:spcPct val="90000"/>
              </a:lnSpc>
              <a:spcBef>
                <a:spcPts val="1000"/>
              </a:spcBef>
              <a:spcAft>
                <a:spcPts val="0"/>
              </a:spcAft>
              <a:buSzPts val="1800"/>
              <a:buNone/>
            </a:pPr>
            <a:r>
              <a:rPr lang="en-US" sz="3300">
                <a:solidFill>
                  <a:schemeClr val="dk1"/>
                </a:solidFill>
              </a:rPr>
              <a:t>1. Activité préparatoire</a:t>
            </a:r>
            <a:endParaRPr sz="3300">
              <a:solidFill>
                <a:schemeClr val="dk1"/>
              </a:solidFill>
            </a:endParaRPr>
          </a:p>
          <a:p>
            <a:pPr indent="0" lvl="0" marL="114300" rtl="0" algn="l">
              <a:lnSpc>
                <a:spcPct val="90000"/>
              </a:lnSpc>
              <a:spcBef>
                <a:spcPts val="1000"/>
              </a:spcBef>
              <a:spcAft>
                <a:spcPts val="0"/>
              </a:spcAft>
              <a:buSzPts val="1800"/>
              <a:buNone/>
            </a:pPr>
            <a:r>
              <a:rPr lang="en-US" sz="3300">
                <a:solidFill>
                  <a:schemeClr val="dk1"/>
                </a:solidFill>
              </a:rPr>
              <a:t>2. Rencontre virtuelle</a:t>
            </a:r>
            <a:endParaRPr sz="3300">
              <a:solidFill>
                <a:schemeClr val="dk1"/>
              </a:solidFill>
            </a:endParaRPr>
          </a:p>
          <a:p>
            <a:pPr indent="0" lvl="0" marL="114300" rtl="0" algn="l">
              <a:lnSpc>
                <a:spcPct val="90000"/>
              </a:lnSpc>
              <a:spcBef>
                <a:spcPts val="1000"/>
              </a:spcBef>
              <a:spcAft>
                <a:spcPts val="0"/>
              </a:spcAft>
              <a:buSzPts val="1800"/>
              <a:buNone/>
            </a:pPr>
            <a:r>
              <a:rPr lang="en-US" sz="3300">
                <a:solidFill>
                  <a:schemeClr val="dk1"/>
                </a:solidFill>
              </a:rPr>
              <a:t>3. Activité de réinvestissement</a:t>
            </a:r>
            <a:endParaRPr sz="33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3" name="Shape 183"/>
        <p:cNvGrpSpPr/>
        <p:nvPr/>
      </p:nvGrpSpPr>
      <p:grpSpPr>
        <a:xfrm>
          <a:off x="0" y="0"/>
          <a:ext cx="0" cy="0"/>
          <a:chOff x="0" y="0"/>
          <a:chExt cx="0" cy="0"/>
        </a:xfrm>
      </p:grpSpPr>
      <p:sp>
        <p:nvSpPr>
          <p:cNvPr id="184" name="Google Shape;184;p32"/>
          <p:cNvSpPr/>
          <p:nvPr/>
        </p:nvSpPr>
        <p:spPr>
          <a:xfrm>
            <a:off x="3051" y="0"/>
            <a:ext cx="1218894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185" name="Google Shape;185;p32"/>
          <p:cNvGrpSpPr/>
          <p:nvPr/>
        </p:nvGrpSpPr>
        <p:grpSpPr>
          <a:xfrm>
            <a:off x="0" y="12929"/>
            <a:ext cx="12188952" cy="3490956"/>
            <a:chOff x="651279" y="598259"/>
            <a:chExt cx="10889442" cy="5680742"/>
          </a:xfrm>
        </p:grpSpPr>
        <p:sp>
          <p:nvSpPr>
            <p:cNvPr id="186" name="Google Shape;186;p32"/>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7" name="Google Shape;187;p32"/>
            <p:cNvSpPr/>
            <p:nvPr/>
          </p:nvSpPr>
          <p:spPr>
            <a:xfrm>
              <a:off x="651279" y="598259"/>
              <a:ext cx="10889442" cy="5680742"/>
            </a:xfrm>
            <a:prstGeom prst="rect">
              <a:avLst/>
            </a:prstGeom>
            <a:solidFill>
              <a:schemeClr val="accent6">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188" name="Google Shape;188;p32"/>
          <p:cNvGrpSpPr/>
          <p:nvPr/>
        </p:nvGrpSpPr>
        <p:grpSpPr>
          <a:xfrm>
            <a:off x="0" y="0"/>
            <a:ext cx="12188952" cy="6858000"/>
            <a:chOff x="0" y="0"/>
            <a:chExt cx="12188952" cy="6858000"/>
          </a:xfrm>
        </p:grpSpPr>
        <p:sp>
          <p:nvSpPr>
            <p:cNvPr id="189" name="Google Shape;189;p32"/>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0" name="Google Shape;190;p32"/>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1" name="Google Shape;191;p32"/>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2" name="Google Shape;192;p32"/>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3" name="Google Shape;193;p32"/>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4" name="Google Shape;194;p32"/>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5" name="Google Shape;195;p32"/>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96" name="Google Shape;196;p32"/>
          <p:cNvSpPr txBox="1"/>
          <p:nvPr>
            <p:ph type="title"/>
          </p:nvPr>
        </p:nvSpPr>
        <p:spPr>
          <a:xfrm>
            <a:off x="515875" y="1014575"/>
            <a:ext cx="6104700" cy="2226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None/>
            </a:pPr>
            <a:r>
              <a:rPr b="1" lang="en-US">
                <a:solidFill>
                  <a:schemeClr val="lt1"/>
                </a:solidFill>
              </a:rPr>
              <a:t>Être élève, un métier!</a:t>
            </a:r>
            <a:endParaRPr/>
          </a:p>
        </p:txBody>
      </p:sp>
      <p:sp>
        <p:nvSpPr>
          <p:cNvPr id="197" name="Google Shape;197;p32"/>
          <p:cNvSpPr txBox="1"/>
          <p:nvPr>
            <p:ph idx="1" type="body"/>
          </p:nvPr>
        </p:nvSpPr>
        <p:spPr>
          <a:xfrm>
            <a:off x="746576" y="3712520"/>
            <a:ext cx="5631417" cy="248721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2400"/>
              <a:buNone/>
            </a:pPr>
            <a:r>
              <a:rPr b="1" lang="en-US" sz="3300">
                <a:solidFill>
                  <a:srgbClr val="61A1AB"/>
                </a:solidFill>
              </a:rPr>
              <a:t>Rencontre virtuelle</a:t>
            </a:r>
            <a:endParaRPr b="1" sz="3300">
              <a:solidFill>
                <a:srgbClr val="61A1AB"/>
              </a:solidFill>
            </a:endParaRPr>
          </a:p>
        </p:txBody>
      </p:sp>
      <p:pic>
        <p:nvPicPr>
          <p:cNvPr id="198" name="Google Shape;198;p32"/>
          <p:cNvPicPr preferRelativeResize="0"/>
          <p:nvPr/>
        </p:nvPicPr>
        <p:blipFill rotWithShape="1">
          <a:blip r:embed="rId3">
            <a:alphaModFix/>
          </a:blip>
          <a:srcRect b="0" l="0" r="0" t="0"/>
          <a:stretch/>
        </p:blipFill>
        <p:spPr>
          <a:xfrm>
            <a:off x="10266364" y="5805412"/>
            <a:ext cx="1427322" cy="796144"/>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pic>
        <p:nvPicPr>
          <p:cNvPr descr="Une image contenant personne, intérieur, table, table de travail&#10;&#10;Description générée automatiquement" id="199" name="Google Shape;199;p32"/>
          <p:cNvPicPr preferRelativeResize="0"/>
          <p:nvPr/>
        </p:nvPicPr>
        <p:blipFill rotWithShape="1">
          <a:blip r:embed="rId4">
            <a:alphaModFix/>
          </a:blip>
          <a:srcRect b="0" l="0" r="0" t="0"/>
          <a:stretch/>
        </p:blipFill>
        <p:spPr>
          <a:xfrm>
            <a:off x="6558543" y="1776761"/>
            <a:ext cx="4960201" cy="33068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4" name="Shape 204"/>
        <p:cNvGrpSpPr/>
        <p:nvPr/>
      </p:nvGrpSpPr>
      <p:grpSpPr>
        <a:xfrm>
          <a:off x="0" y="0"/>
          <a:ext cx="0" cy="0"/>
          <a:chOff x="0" y="0"/>
          <a:chExt cx="0" cy="0"/>
        </a:xfrm>
      </p:grpSpPr>
      <p:sp>
        <p:nvSpPr>
          <p:cNvPr id="205" name="Google Shape;205;p33"/>
          <p:cNvSpPr/>
          <p:nvPr/>
        </p:nvSpPr>
        <p:spPr>
          <a:xfrm>
            <a:off x="0" y="0"/>
            <a:ext cx="12192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6" name="Google Shape;206;p33"/>
          <p:cNvSpPr/>
          <p:nvPr/>
        </p:nvSpPr>
        <p:spPr>
          <a:xfrm rot="-4995211">
            <a:off x="675639" y="775849"/>
            <a:ext cx="2987899" cy="2987899"/>
          </a:xfrm>
          <a:prstGeom prst="arc">
            <a:avLst>
              <a:gd fmla="val 14455503"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07" name="Google Shape;207;p33"/>
          <p:cNvSpPr txBox="1"/>
          <p:nvPr>
            <p:ph type="ctrTitle"/>
          </p:nvPr>
        </p:nvSpPr>
        <p:spPr>
          <a:xfrm>
            <a:off x="892817" y="1370170"/>
            <a:ext cx="4988694" cy="274462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6000"/>
              <a:buNone/>
            </a:pPr>
            <a:r>
              <a:rPr b="1" lang="en-US" sz="2800">
                <a:solidFill>
                  <a:srgbClr val="FFFFFF"/>
                </a:solidFill>
              </a:rPr>
              <a:t>Métier d'élève et méthodes </a:t>
            </a:r>
            <a:br>
              <a:rPr lang="en-US"/>
            </a:br>
            <a:r>
              <a:rPr b="1" lang="en-US" sz="2800">
                <a:solidFill>
                  <a:srgbClr val="FFFFFF"/>
                </a:solidFill>
              </a:rPr>
              <a:t>de travail</a:t>
            </a:r>
            <a:br>
              <a:rPr b="1" i="0" lang="en-US" sz="2800" u="none" strike="noStrike">
                <a:latin typeface="Calibri"/>
                <a:ea typeface="Calibri"/>
                <a:cs typeface="Calibri"/>
                <a:sym typeface="Calibri"/>
              </a:rPr>
            </a:br>
            <a:br>
              <a:rPr b="1" lang="en-US" sz="2400"/>
            </a:br>
            <a:r>
              <a:rPr b="1" lang="en-US" sz="2200">
                <a:solidFill>
                  <a:schemeClr val="lt1"/>
                </a:solidFill>
              </a:rPr>
              <a:t>Comparer les méthodes de travail et les exigences du métier d’élève à celles observées dans le monde du travail</a:t>
            </a:r>
            <a:br>
              <a:rPr lang="en-US" sz="1800">
                <a:latin typeface="Calibri"/>
                <a:ea typeface="Calibri"/>
                <a:cs typeface="Calibri"/>
                <a:sym typeface="Calibri"/>
              </a:rPr>
            </a:br>
            <a:endParaRPr b="1" sz="1800">
              <a:solidFill>
                <a:schemeClr val="lt1"/>
              </a:solidFill>
            </a:endParaRPr>
          </a:p>
        </p:txBody>
      </p:sp>
      <p:sp>
        <p:nvSpPr>
          <p:cNvPr id="208" name="Google Shape;208;p33"/>
          <p:cNvSpPr txBox="1"/>
          <p:nvPr>
            <p:ph idx="1" type="subTitle"/>
          </p:nvPr>
        </p:nvSpPr>
        <p:spPr>
          <a:xfrm>
            <a:off x="892817" y="4220006"/>
            <a:ext cx="6136057" cy="2658127"/>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chemeClr val="lt1"/>
              </a:buClr>
              <a:buSzPts val="1800"/>
              <a:buFont typeface="Quattrocento Sans"/>
              <a:buChar char="-"/>
            </a:pPr>
            <a:r>
              <a:rPr lang="en-US" sz="2000">
                <a:solidFill>
                  <a:schemeClr val="lt1"/>
                </a:solidFill>
              </a:rPr>
              <a:t>Se représenter le monde du travail à partir de son métier d’élève;</a:t>
            </a:r>
            <a:endParaRPr/>
          </a:p>
          <a:p>
            <a:pPr indent="-285750" lvl="0" marL="285750" rtl="0" algn="l">
              <a:lnSpc>
                <a:spcPct val="90000"/>
              </a:lnSpc>
              <a:spcBef>
                <a:spcPts val="0"/>
              </a:spcBef>
              <a:spcAft>
                <a:spcPts val="0"/>
              </a:spcAft>
              <a:buClr>
                <a:schemeClr val="lt1"/>
              </a:buClr>
              <a:buSzPts val="1800"/>
              <a:buFont typeface="Quattrocento Sans"/>
              <a:buChar char="-"/>
            </a:pPr>
            <a:r>
              <a:rPr lang="en-US" sz="2000">
                <a:solidFill>
                  <a:schemeClr val="lt1"/>
                </a:solidFill>
              </a:rPr>
              <a:t>Établir des liens entre le monde scolaire et le monde du travail relativement aux exigences et aux méthodes de travail;</a:t>
            </a:r>
            <a:endParaRPr/>
          </a:p>
          <a:p>
            <a:pPr indent="-285750" lvl="0" marL="285750" rtl="0" algn="l">
              <a:lnSpc>
                <a:spcPct val="90000"/>
              </a:lnSpc>
              <a:spcBef>
                <a:spcPts val="0"/>
              </a:spcBef>
              <a:spcAft>
                <a:spcPts val="0"/>
              </a:spcAft>
              <a:buClr>
                <a:schemeClr val="lt1"/>
              </a:buClr>
              <a:buSzPts val="1800"/>
              <a:buFont typeface="Quattrocento Sans"/>
              <a:buChar char="-"/>
            </a:pPr>
            <a:r>
              <a:rPr lang="en-US" sz="2000">
                <a:solidFill>
                  <a:schemeClr val="lt1"/>
                </a:solidFill>
              </a:rPr>
              <a:t>Réaliser que les méthodes de travail font partie des exigences du métier d’élève.</a:t>
            </a:r>
            <a:r>
              <a:rPr lang="en-US" sz="1800">
                <a:solidFill>
                  <a:schemeClr val="lt1"/>
                </a:solidFill>
              </a:rPr>
              <a:t> </a:t>
            </a:r>
            <a:endParaRPr sz="1800">
              <a:solidFill>
                <a:schemeClr val="lt1"/>
              </a:solidFill>
              <a:latin typeface="Quattrocento Sans"/>
              <a:ea typeface="Quattrocento Sans"/>
              <a:cs typeface="Quattrocento Sans"/>
              <a:sym typeface="Quattrocento Sans"/>
            </a:endParaRPr>
          </a:p>
        </p:txBody>
      </p:sp>
      <p:sp>
        <p:nvSpPr>
          <p:cNvPr id="209" name="Google Shape;209;p33"/>
          <p:cNvSpPr/>
          <p:nvPr/>
        </p:nvSpPr>
        <p:spPr>
          <a:xfrm>
            <a:off x="10895976" y="2130090"/>
            <a:ext cx="457824" cy="445404"/>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10" name="Google Shape;210;p33"/>
          <p:cNvSpPr/>
          <p:nvPr/>
        </p:nvSpPr>
        <p:spPr>
          <a:xfrm>
            <a:off x="7813872" y="3116072"/>
            <a:ext cx="4378128" cy="3741928"/>
          </a:xfrm>
          <a:custGeom>
            <a:rect b="b" l="l" r="r" t="t"/>
            <a:pathLst>
              <a:path extrusionOk="0" h="3741928" w="43781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1" name="Google Shape;211;p33"/>
          <p:cNvSpPr/>
          <p:nvPr/>
        </p:nvSpPr>
        <p:spPr>
          <a:xfrm>
            <a:off x="5499731" y="1"/>
            <a:ext cx="4208478" cy="3678281"/>
          </a:xfrm>
          <a:custGeom>
            <a:rect b="b" l="l" r="r" t="t"/>
            <a:pathLst>
              <a:path extrusionOk="0" h="3678281" w="4208478">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2" name="Google Shape;212;p33"/>
          <p:cNvPicPr preferRelativeResize="0"/>
          <p:nvPr/>
        </p:nvPicPr>
        <p:blipFill rotWithShape="1">
          <a:blip r:embed="rId3">
            <a:alphaModFix/>
          </a:blip>
          <a:srcRect b="0" l="0" r="0" t="0"/>
          <a:stretch/>
        </p:blipFill>
        <p:spPr>
          <a:xfrm>
            <a:off x="5986952" y="660006"/>
            <a:ext cx="3234035" cy="1803909"/>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pic>
        <p:nvPicPr>
          <p:cNvPr id="213" name="Google Shape;213;p33"/>
          <p:cNvPicPr preferRelativeResize="0"/>
          <p:nvPr/>
        </p:nvPicPr>
        <p:blipFill rotWithShape="1">
          <a:blip r:embed="rId4">
            <a:alphaModFix/>
          </a:blip>
          <a:srcRect b="0" l="0" r="0" t="0"/>
          <a:stretch/>
        </p:blipFill>
        <p:spPr>
          <a:xfrm>
            <a:off x="9385280" y="4218860"/>
            <a:ext cx="2132813" cy="206345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8" name="Shape 218"/>
        <p:cNvGrpSpPr/>
        <p:nvPr/>
      </p:nvGrpSpPr>
      <p:grpSpPr>
        <a:xfrm>
          <a:off x="0" y="0"/>
          <a:ext cx="0" cy="0"/>
          <a:chOff x="0" y="0"/>
          <a:chExt cx="0" cy="0"/>
        </a:xfrm>
      </p:grpSpPr>
      <p:sp>
        <p:nvSpPr>
          <p:cNvPr id="219" name="Google Shape;219;p34"/>
          <p:cNvSpPr/>
          <p:nvPr/>
        </p:nvSpPr>
        <p:spPr>
          <a:xfrm>
            <a:off x="0" y="0"/>
            <a:ext cx="1218894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0" name="Google Shape;220;p34"/>
          <p:cNvSpPr/>
          <p:nvPr/>
        </p:nvSpPr>
        <p:spPr>
          <a:xfrm>
            <a:off x="0" y="0"/>
            <a:ext cx="12188949"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221" name="Google Shape;221;p34"/>
          <p:cNvGrpSpPr/>
          <p:nvPr/>
        </p:nvGrpSpPr>
        <p:grpSpPr>
          <a:xfrm>
            <a:off x="0" y="0"/>
            <a:ext cx="12287250" cy="6858000"/>
            <a:chOff x="651279" y="598259"/>
            <a:chExt cx="10889442" cy="5680742"/>
          </a:xfrm>
        </p:grpSpPr>
        <p:sp>
          <p:nvSpPr>
            <p:cNvPr id="222" name="Google Shape;222;p34"/>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3" name="Google Shape;223;p34"/>
            <p:cNvSpPr/>
            <p:nvPr/>
          </p:nvSpPr>
          <p:spPr>
            <a:xfrm>
              <a:off x="651279" y="598259"/>
              <a:ext cx="10889442" cy="5680742"/>
            </a:xfrm>
            <a:prstGeom prst="rect">
              <a:avLst/>
            </a:prstGeom>
            <a:solidFill>
              <a:schemeClr val="accent6">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224" name="Google Shape;224;p34"/>
          <p:cNvGrpSpPr/>
          <p:nvPr/>
        </p:nvGrpSpPr>
        <p:grpSpPr>
          <a:xfrm>
            <a:off x="1524" y="0"/>
            <a:ext cx="12188952" cy="6858000"/>
            <a:chOff x="0" y="0"/>
            <a:chExt cx="12188952" cy="6858000"/>
          </a:xfrm>
        </p:grpSpPr>
        <p:sp>
          <p:nvSpPr>
            <p:cNvPr id="225" name="Google Shape;225;p34"/>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6" name="Google Shape;226;p34"/>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7" name="Google Shape;227;p34"/>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8" name="Google Shape;228;p34"/>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9" name="Google Shape;229;p34"/>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0" name="Google Shape;230;p34"/>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1" name="Google Shape;231;p34"/>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232" name="Google Shape;232;p34"/>
          <p:cNvSpPr txBox="1"/>
          <p:nvPr>
            <p:ph type="title"/>
          </p:nvPr>
        </p:nvSpPr>
        <p:spPr>
          <a:xfrm>
            <a:off x="786384" y="841248"/>
            <a:ext cx="10597895" cy="534009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None/>
            </a:pPr>
            <a:r>
              <a:rPr b="1" lang="en-US">
                <a:solidFill>
                  <a:schemeClr val="lt1"/>
                </a:solidFill>
              </a:rPr>
              <a:t>Selon toi, quelles sont les exigences </a:t>
            </a:r>
            <a:br>
              <a:rPr b="1" lang="en-US">
                <a:solidFill>
                  <a:schemeClr val="lt1"/>
                </a:solidFill>
              </a:rPr>
            </a:br>
            <a:r>
              <a:rPr b="1" lang="en-US">
                <a:solidFill>
                  <a:schemeClr val="lt1"/>
                </a:solidFill>
              </a:rPr>
              <a:t>du métier d’élève?</a:t>
            </a:r>
            <a:endParaRPr>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2023-03-28T13:49:10Z</dcterms:created>
  <dc:creator>Lebel Manon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0x010100170BED8EBC8708498ECF6D2AF371C0E3</vt:lpwstr>
  </property>
  <property fmtid="{D5CDD505-2E9C-101B-9397-08002B2CF9AE}" pid="3" name="MediaServiceImageTags">
    <vt:lpwstr/>
  </property>
</Properties>
</file>