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6858000" cy="9144000"/>
  <p:embeddedFontLst>
    <p:embeddedFont>
      <p:font typeface="Quattrocento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jtrSdhwA9kFWUadBR34sTrxXPxF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isabelle.blais@education.gouv.qc.c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QuattrocentoSans-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QuattrocentoSans-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QuattrocentoSans-italic.fntdata"/><Relationship Id="rId16" Type="http://schemas.openxmlformats.org/officeDocument/2006/relationships/slide" Target="slides/slide11.xml"/><Relationship Id="rId38" Type="http://schemas.openxmlformats.org/officeDocument/2006/relationships/font" Target="fonts/QuattrocentoSans-bold.fnt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5-06T18:21:09.797">
    <p:pos x="6000" y="0"/>
    <p:text>Pour la pratique inspirante, je crois que tu souhaitais la liste de référence du MEQ?</p:text>
    <p:extLst>
      <p:ext uri="{C676402C-5697-4E1C-873F-D02D1690AC5C}">
        <p15:threadingInfo timeZoneBias="0"/>
      </p:ext>
      <p:ext uri="http://customooxmlschemas.google.com/">
        <go:slidesCustomData xmlns:go="http://customooxmlschemas.google.com/" commentPostId="AAABMQAKxZ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Informer les élèves qu’ils débutent aujourd’hui l’apprentissage d’un nouveau contenu en orientation scolaire et professionnelle, c’est-à-dire, un COSP qui se nomme: Influence sociale</a:t>
            </a:r>
            <a:endParaRPr/>
          </a:p>
          <a:p>
            <a:pPr indent="0" lvl="0" marL="0" rtl="0" algn="l">
              <a:lnSpc>
                <a:spcPct val="100000"/>
              </a:lnSpc>
              <a:spcBef>
                <a:spcPts val="0"/>
              </a:spcBef>
              <a:spcAft>
                <a:spcPts val="0"/>
              </a:spcAft>
              <a:buSzPts val="1400"/>
              <a:buNone/>
            </a:pPr>
            <a:r>
              <a:rPr lang="en-US"/>
              <a:t>Ce COSP va se vivre en trois parties: aujourd’hui avec des activités de préparation, lors d’une rencontre virtuelle avec École en réseau et leur annoncer qu’un retour sera fait après la rencontre en réseau, afin de s’assurer que l’apprentissage est intégré. L'apprentissage étant en lien avec la sélection des exemples de situations où leurs attitudes, leurs comportements ou leurs valeurs sont influencés par les autres et d’autres exemples de situations où ils ont de l’influence sur les autres.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Retour sur la définition du concept d’influence sociale.</a:t>
            </a:r>
            <a:endParaRPr/>
          </a:p>
          <a:p>
            <a:pPr indent="-228600" lvl="0" marL="457200" marR="0" rtl="0" algn="l">
              <a:lnSpc>
                <a:spcPct val="100000"/>
              </a:lnSpc>
              <a:spcBef>
                <a:spcPts val="0"/>
              </a:spcBef>
              <a:spcAft>
                <a:spcPts val="0"/>
              </a:spcAft>
              <a:buSzPts val="1400"/>
              <a:buNone/>
            </a:pPr>
            <a:r>
              <a:t/>
            </a:r>
            <a:endParaRPr/>
          </a:p>
        </p:txBody>
      </p:sp>
      <p:sp>
        <p:nvSpPr>
          <p:cNvPr id="226" name="Google Shape;226;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Présentation de l’album et des auteurs.</a:t>
            </a:r>
            <a:endParaRPr/>
          </a:p>
        </p:txBody>
      </p:sp>
      <p:sp>
        <p:nvSpPr>
          <p:cNvPr id="232" name="Google Shape;232;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Lecture de la 4</a:t>
            </a:r>
            <a:r>
              <a:rPr baseline="30000" lang="en-US"/>
              <a:t>e</a:t>
            </a:r>
            <a:r>
              <a:rPr lang="en-US"/>
              <a:t> de couverture.</a:t>
            </a:r>
            <a:endParaRPr/>
          </a:p>
        </p:txBody>
      </p:sp>
      <p:sp>
        <p:nvSpPr>
          <p:cNvPr id="238" name="Google Shape;23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Annoncer l’intention de lecture aux élèves.</a:t>
            </a:r>
            <a:endParaRPr/>
          </a:p>
        </p:txBody>
      </p:sp>
      <p:sp>
        <p:nvSpPr>
          <p:cNvPr id="244" name="Google Shape;244;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Nuage de mots. </a:t>
            </a:r>
            <a:endParaRPr/>
          </a:p>
        </p:txBody>
      </p:sp>
      <p:sp>
        <p:nvSpPr>
          <p:cNvPr id="255" name="Google Shape;255;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d’expliquer en une ou deux phrases quels comportements Ray adopte en réaction à la situation.</a:t>
            </a:r>
            <a:endParaRPr/>
          </a:p>
        </p:txBody>
      </p:sp>
      <p:sp>
        <p:nvSpPr>
          <p:cNvPr id="261" name="Google Shape;261;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si l’influence subie par Ray est positive ou négative.</a:t>
            </a:r>
            <a:endParaRPr/>
          </a:p>
        </p:txBody>
      </p:sp>
      <p:sp>
        <p:nvSpPr>
          <p:cNvPr id="267" name="Google Shape;267;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d’expliquer en une ou deux phrases la réaction du nouveau directeur.</a:t>
            </a:r>
            <a:endParaRPr/>
          </a:p>
        </p:txBody>
      </p:sp>
      <p:sp>
        <p:nvSpPr>
          <p:cNvPr id="273" name="Google Shape;273;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d’expliquer en une ou deux phrases ce qui change dans le comportement de Ray.</a:t>
            </a:r>
            <a:endParaRPr/>
          </a:p>
        </p:txBody>
      </p:sp>
      <p:sp>
        <p:nvSpPr>
          <p:cNvPr id="279" name="Google Shape;279;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Indiquer aux élèves que l’apprentissage de ce contenu se fait dans un continuum qui se poursuivra jusqu’à la fin de leur secondaire. Ce continuum a pour but de les outiller en matière d’orientation scolaire et professionnelle.</a:t>
            </a:r>
            <a:endParaRPr/>
          </a:p>
        </p:txBody>
      </p:sp>
      <p:sp>
        <p:nvSpPr>
          <p:cNvPr id="107" name="Google Shape;1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si l’influence subie par Ray est positive ou négative.</a:t>
            </a:r>
            <a:endParaRPr/>
          </a:p>
        </p:txBody>
      </p:sp>
      <p:sp>
        <p:nvSpPr>
          <p:cNvPr id="285" name="Google Shape;285;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d’expliquer en une ou deux phrases l’influence du vieux barbu.</a:t>
            </a:r>
            <a:endParaRPr/>
          </a:p>
        </p:txBody>
      </p:sp>
      <p:sp>
        <p:nvSpPr>
          <p:cNvPr id="291" name="Google Shape;291;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Expliquer aux élèves que si M. Chapman a eu autant d’influence sur Ray, c’est parce qu’il lui a inculqué certaines valeurs. Si des élèves ont coché « autres », leur demander de nommer ces valeurs à l’oral.</a:t>
            </a:r>
            <a:endParaRPr/>
          </a:p>
        </p:txBody>
      </p:sp>
      <p:sp>
        <p:nvSpPr>
          <p:cNvPr id="297" name="Google Shape;297;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de répondre à la question en une ou deux phrases. </a:t>
            </a:r>
            <a:endParaRPr/>
          </a:p>
        </p:txBody>
      </p:sp>
      <p:sp>
        <p:nvSpPr>
          <p:cNvPr id="303" name="Google Shape;303;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Faire ressortir, avec les élèves, des exemples de façons dont l’influence sociale se manifeste dans la vie de tous les jours, qu'il s'agisse d'une influence positive ou négative. Les élèves doivent trouver des exemples d'attitudes, de comportements ou de valeurs qui ont de l'influence sur les autres et dans une deuxième temps des exemples d'attitudes, de comportement ou de valeurs où ils sont influencés par les autres.</a:t>
            </a:r>
            <a:endParaRPr/>
          </a:p>
          <a:p>
            <a:pPr indent="0" lvl="0" marL="0" marR="0" rtl="0" algn="l">
              <a:lnSpc>
                <a:spcPct val="100000"/>
              </a:lnSpc>
              <a:spcBef>
                <a:spcPts val="0"/>
              </a:spcBef>
              <a:spcAft>
                <a:spcPts val="0"/>
              </a:spcAft>
              <a:buClr>
                <a:srgbClr val="000000"/>
              </a:buClr>
              <a:buSzPts val="1400"/>
              <a:buFont typeface="Arial"/>
              <a:buNone/>
            </a:pPr>
            <a:r>
              <a:rPr lang="en-US"/>
              <a:t>➢ Demander aux élèves d’abord de répondre à ces questions dans leur cahier de l’élève. </a:t>
            </a:r>
            <a:endParaRPr/>
          </a:p>
          <a:p>
            <a:pPr indent="0" lvl="0" marL="0" marR="0" rtl="0" algn="l">
              <a:lnSpc>
                <a:spcPct val="100000"/>
              </a:lnSpc>
              <a:spcBef>
                <a:spcPts val="0"/>
              </a:spcBef>
              <a:spcAft>
                <a:spcPts val="0"/>
              </a:spcAft>
              <a:buClr>
                <a:srgbClr val="000000"/>
              </a:buClr>
              <a:buSzPts val="1400"/>
              <a:buFont typeface="Arial"/>
              <a:buNone/>
            </a:pPr>
            <a:r>
              <a:rPr lang="en-US"/>
              <a:t>➢ Exemple d’élève qui exerce de l’influence sur d’autres : « Samuel est plutôt tranquille en classe et ne parle que s’il y est obligé. Cependant, il est amené à observer que lors des activités du midi au gymnase, il est volubile et il donne de judicieux conseils aux membres de son équipe pour améliorer le jeu. Il réalise qu’il peut ainsi avoir de l’influence sur les autres . » </a:t>
            </a:r>
            <a:endParaRPr/>
          </a:p>
          <a:p>
            <a:pPr indent="0" lvl="0" marL="0" rtl="0" algn="l">
              <a:lnSpc>
                <a:spcPct val="100000"/>
              </a:lnSpc>
              <a:spcBef>
                <a:spcPts val="0"/>
              </a:spcBef>
              <a:spcAft>
                <a:spcPts val="0"/>
              </a:spcAft>
              <a:buSzPts val="1400"/>
              <a:buNone/>
            </a:pPr>
            <a:r>
              <a:rPr lang="en-US"/>
              <a:t>➢ Exemple d’élève influencée par les autres : « Depuis que Léa participe aux entraînements de cirque avec un nouveau groupe de pairs, elle est plus appliquée dans ses travaux scolaires. Interrogée à ce sujet, [elle] réalise que l’appartenance à ce groupe a […] une influence positive sur elle . »</a:t>
            </a:r>
            <a:endParaRPr/>
          </a:p>
          <a:p>
            <a:pPr indent="-228600" lvl="0" marL="457200" marR="0" rtl="0" algn="l">
              <a:lnSpc>
                <a:spcPct val="100000"/>
              </a:lnSpc>
              <a:spcBef>
                <a:spcPts val="0"/>
              </a:spcBef>
              <a:spcAft>
                <a:spcPts val="0"/>
              </a:spcAft>
              <a:buSzPts val="1400"/>
              <a:buNone/>
            </a:pPr>
            <a:r>
              <a:t/>
            </a:r>
            <a:endParaRPr/>
          </a:p>
        </p:txBody>
      </p:sp>
      <p:sp>
        <p:nvSpPr>
          <p:cNvPr id="309" name="Google Shape;309;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équipes d’inscrire au moins un exemple où un élève est influencé et un autre où il exerce son influence dans la présentation AhaSlides. </a:t>
            </a:r>
            <a:endParaRPr/>
          </a:p>
          <a:p>
            <a:pPr indent="-228600" lvl="0" marL="457200" marR="0" rtl="0" algn="l">
              <a:lnSpc>
                <a:spcPct val="100000"/>
              </a:lnSpc>
              <a:spcBef>
                <a:spcPts val="0"/>
              </a:spcBef>
              <a:spcAft>
                <a:spcPts val="0"/>
              </a:spcAft>
              <a:buSzPts val="1400"/>
              <a:buNone/>
            </a:pPr>
            <a:r>
              <a:rPr lang="en-US"/>
              <a:t>Demander aux élèves de nommer, à l'oral, quels exemples parmi ceux-ci concernent des influences positives et négatives.</a:t>
            </a:r>
            <a:endParaRPr/>
          </a:p>
          <a:p>
            <a:pPr indent="-228600" lvl="0" marL="457200" marR="0" rtl="0" algn="l">
              <a:lnSpc>
                <a:spcPct val="100000"/>
              </a:lnSpc>
              <a:spcBef>
                <a:spcPts val="0"/>
              </a:spcBef>
              <a:spcAft>
                <a:spcPts val="0"/>
              </a:spcAft>
              <a:buSzPts val="1400"/>
              <a:buNone/>
            </a:pPr>
            <a:r>
              <a:rPr lang="en-US"/>
              <a:t>Envoyer ensuite la banque d’exemples par courriel aux enseignants. Cela permettra aux élèves de sélectionner des exemples où ses attitudes, ses comportements ou ses valeurs sont influencés par les autres, puis des exemples où l'élève a de l'influence sur les autres.</a:t>
            </a:r>
            <a:endParaRPr/>
          </a:p>
        </p:txBody>
      </p:sp>
      <p:sp>
        <p:nvSpPr>
          <p:cNvPr id="315" name="Google Shape;315;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Quattrocento Sans"/>
              <a:buNone/>
            </a:pPr>
            <a:r>
              <a:rPr lang="en-US" sz="1800">
                <a:latin typeface="Quattrocento Sans"/>
                <a:ea typeface="Quattrocento Sans"/>
                <a:cs typeface="Quattrocento Sans"/>
                <a:sym typeface="Quattrocento Sans"/>
              </a:rPr>
              <a:t>Ces activités sont nécessaires afin de faire vivre l'apprentissage COSP dans son entièreté aux élèves.</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21" name="Google Shape;32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Préciser les tâches qui seront réalisées pour atteindre le résultat attendu:</a:t>
            </a:r>
            <a:endParaRPr/>
          </a:p>
          <a:p>
            <a:pPr indent="-171450" lvl="0" marL="171450" rtl="0" algn="l">
              <a:lnSpc>
                <a:spcPct val="100000"/>
              </a:lnSpc>
              <a:spcBef>
                <a:spcPts val="0"/>
              </a:spcBef>
              <a:spcAft>
                <a:spcPts val="0"/>
              </a:spcAft>
              <a:buClr>
                <a:schemeClr val="dk1"/>
              </a:buClr>
              <a:buSzPts val="1200"/>
              <a:buFont typeface="Calibri"/>
              <a:buChar char="-"/>
            </a:pPr>
            <a:r>
              <a:rPr lang="en-US"/>
              <a:t>Activité préparatoire: activation des connaissances antérieures, remue-méninges à propos des notions d’influence sociale, d’attitude, de comportement et de valeur. </a:t>
            </a:r>
            <a:endParaRPr/>
          </a:p>
          <a:p>
            <a:pPr indent="-171450" lvl="0" marL="171450" rtl="0" algn="l">
              <a:lnSpc>
                <a:spcPct val="100000"/>
              </a:lnSpc>
              <a:spcBef>
                <a:spcPts val="0"/>
              </a:spcBef>
              <a:spcAft>
                <a:spcPts val="0"/>
              </a:spcAft>
              <a:buClr>
                <a:schemeClr val="dk1"/>
              </a:buClr>
              <a:buSzPts val="1200"/>
              <a:buFont typeface="Arial"/>
              <a:buChar char="•"/>
            </a:pPr>
            <a:r>
              <a:rPr lang="en-US"/>
              <a:t>Rencontre virtuelle: lecture de l’album </a:t>
            </a:r>
            <a:r>
              <a:rPr i="1" lang="en-US"/>
              <a:t>Cours! , </a:t>
            </a:r>
            <a:r>
              <a:rPr i="0" lang="en-US"/>
              <a:t>approfondissement des notions d’influence sociale, d’attitude, de comportement et de valeur. Identification des moments où les personnages s’influencent.</a:t>
            </a:r>
            <a:endParaRPr i="1"/>
          </a:p>
          <a:p>
            <a:pPr indent="-171450" lvl="0" marL="171450" rtl="0" algn="l">
              <a:lnSpc>
                <a:spcPct val="100000"/>
              </a:lnSpc>
              <a:spcBef>
                <a:spcPts val="0"/>
              </a:spcBef>
              <a:spcAft>
                <a:spcPts val="0"/>
              </a:spcAft>
              <a:buClr>
                <a:schemeClr val="dk1"/>
              </a:buClr>
              <a:buSzPts val="1200"/>
              <a:buFont typeface="Calibri"/>
              <a:buChar char="-"/>
            </a:pPr>
            <a:r>
              <a:rPr lang="en-US"/>
              <a:t>Aujourd’hui: consignation des exemples où </a:t>
            </a:r>
            <a:r>
              <a:rPr b="0" lang="en-US"/>
              <a:t>vos </a:t>
            </a:r>
            <a:r>
              <a:rPr b="0" lang="en-US" sz="1200">
                <a:solidFill>
                  <a:schemeClr val="lt1"/>
                </a:solidFill>
              </a:rPr>
              <a:t>attitudes, vos comportements ou vos valeurs sont influencés par les autres, puis des exemples où vous avez de l’influence sur les autres +</a:t>
            </a:r>
            <a:r>
              <a:rPr b="0" lang="en-US"/>
              <a:t> </a:t>
            </a:r>
            <a:r>
              <a:rPr lang="en-US"/>
              <a:t>questions d’intégration</a:t>
            </a:r>
            <a:endParaRPr/>
          </a:p>
        </p:txBody>
      </p:sp>
      <p:sp>
        <p:nvSpPr>
          <p:cNvPr id="342" name="Google Shape;342;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Annoncer les étapes de l’activité de réinvestissement.</a:t>
            </a:r>
            <a:endParaRPr/>
          </a:p>
        </p:txBody>
      </p:sp>
      <p:sp>
        <p:nvSpPr>
          <p:cNvPr id="356" name="Google Shape;35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None/>
            </a:pPr>
            <a:r>
              <a:rPr lang="en-US"/>
              <a:t>Inviter les élèves à sélectionner des exemples de situations où leurs attitudes, leurs comportements ou leurs valeurs sont influencés par les autres et des exemples de situations où ils ont eux-mêmes de l’influence sur les autres parmi la banque d'exemples réalisée lors de la rencontre virtuelle. Vous pouvez imprimer la banque reçue par courriel ou la projeter au tableau numérique interactif.  Les élèves devront donner des exemples de ces deux formes d’influence.</a:t>
            </a:r>
            <a:endParaRPr/>
          </a:p>
        </p:txBody>
      </p:sp>
      <p:sp>
        <p:nvSpPr>
          <p:cNvPr id="366" name="Google Shape;36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Présenter le sujet aux élèves de façon explicite : préciser le COSP, le résultat attendu ainsi que l’objectif poursuivi (pourquoi ce sujet, à quoi ces apprentissages vont-ils servir?). </a:t>
            </a:r>
            <a:endParaRPr/>
          </a:p>
          <a:p>
            <a:pPr indent="0" lvl="0" marL="0" rtl="0" algn="l">
              <a:lnSpc>
                <a:spcPct val="100000"/>
              </a:lnSpc>
              <a:spcBef>
                <a:spcPts val="0"/>
              </a:spcBef>
              <a:spcAft>
                <a:spcPts val="0"/>
              </a:spcAft>
              <a:buSzPts val="1400"/>
              <a:buNone/>
            </a:pPr>
            <a:r>
              <a:rPr lang="en-US"/>
              <a:t>Exemple d’explication:</a:t>
            </a:r>
            <a:endParaRPr/>
          </a:p>
          <a:p>
            <a:pPr indent="0" lvl="0" marL="0" rtl="0" algn="l">
              <a:lnSpc>
                <a:spcPct val="100000"/>
              </a:lnSpc>
              <a:spcBef>
                <a:spcPts val="0"/>
              </a:spcBef>
              <a:spcAft>
                <a:spcPts val="0"/>
              </a:spcAft>
              <a:buSzPts val="1400"/>
              <a:buNone/>
            </a:pPr>
            <a:r>
              <a:rPr lang="en-US"/>
              <a:t>« Vous ferez des apprentissages liés au COSP Influence sociale. À la fin, vous serez en mesure de sélectionner des exemples de situations où vos attitudes, vos comportements ou vos valeurs sont influencés par les autres et d’autres exemples de situations où vous avez de l’influence sur les autres. En fait, on apprend à se connaître au contact des autres.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Demander aux élèves de répondre individuellement aux 3 questions dans leur cahier de l’élève.</a:t>
            </a:r>
            <a:endParaRPr/>
          </a:p>
          <a:p>
            <a:pPr indent="-171450" lvl="0" marL="171450" rtl="0" algn="l">
              <a:lnSpc>
                <a:spcPct val="100000"/>
              </a:lnSpc>
              <a:spcBef>
                <a:spcPts val="0"/>
              </a:spcBef>
              <a:spcAft>
                <a:spcPts val="0"/>
              </a:spcAft>
              <a:buClr>
                <a:schemeClr val="dk1"/>
              </a:buClr>
              <a:buSzPts val="1200"/>
              <a:buFont typeface="Calibri"/>
              <a:buChar char="-"/>
            </a:pPr>
            <a:r>
              <a:rPr lang="en-US"/>
              <a:t>Animer une discussion à partir de leurs réponses.</a:t>
            </a:r>
            <a:endParaRPr/>
          </a:p>
          <a:p>
            <a:pPr indent="0" lvl="0" marL="0" rtl="0" algn="l">
              <a:lnSpc>
                <a:spcPct val="100000"/>
              </a:lnSpc>
              <a:spcBef>
                <a:spcPts val="0"/>
              </a:spcBef>
              <a:spcAft>
                <a:spcPts val="0"/>
              </a:spcAft>
              <a:buClr>
                <a:schemeClr val="dk1"/>
              </a:buClr>
              <a:buSzPts val="1200"/>
              <a:buNone/>
            </a:pPr>
            <a:r>
              <a:t/>
            </a:r>
            <a:endParaRPr/>
          </a:p>
        </p:txBody>
      </p:sp>
      <p:sp>
        <p:nvSpPr>
          <p:cNvPr id="374" name="Google Shape;37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None/>
            </a:pPr>
            <a:r>
              <a:rPr b="0" i="0" lang="en-US" sz="1800">
                <a:solidFill>
                  <a:srgbClr val="000000"/>
                </a:solidFill>
                <a:latin typeface="Calibri"/>
                <a:ea typeface="Calibri"/>
                <a:cs typeface="Calibri"/>
                <a:sym typeface="Calibri"/>
              </a:rPr>
              <a:t>Annoncer, si vous avez prévu y participer, le prochain COSP qui sera vécu en réseau, en janvier.</a:t>
            </a:r>
            <a:endParaRPr/>
          </a:p>
        </p:txBody>
      </p:sp>
      <p:sp>
        <p:nvSpPr>
          <p:cNvPr id="394" name="Google Shape;394;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Demander aux élèves d’abord de répondre à cette question dans leur cahier de l’élève. Puis, expliquer et modéliser la stratégie d’apprentissage Sélectionner et leur demander de bonifier leur réponse dans leur cahier.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Exemple d’explication : « Il vous est demandé de sélectionner, c’est-à-dire de rechercher et de reconnaître des informations pertinentes ou utiles, comme des exemples d’attitudes, de comportements ou de valeurs. De plus, vous devrez tenir compte de critères prédéterminés : l’influence des autres sur soi et l’influence que vous exercez sur les autres. » </a:t>
            </a:r>
            <a:endParaRPr/>
          </a:p>
          <a:p>
            <a:pPr indent="0" lvl="0" marL="0" rtl="0" algn="l">
              <a:lnSpc>
                <a:spcPct val="100000"/>
              </a:lnSpc>
              <a:spcBef>
                <a:spcPts val="0"/>
              </a:spcBef>
              <a:spcAft>
                <a:spcPts val="0"/>
              </a:spcAft>
              <a:buSzPts val="1400"/>
              <a:buNone/>
            </a:pPr>
            <a:r>
              <a:rPr lang="en-US"/>
              <a:t>➢ Exemple de modélisation de la stratégie d’apprentissage Sélectionner : « Je veux planifier une activité extérieure à faire en famille lors des vacances d’été. J’aimerais que cette activité soit amusante pour mes parents et pour moi et qu’elle dure toute la journée. J’aurai donc à tenir compte de ces critères pour sélectionner l’activité. »</a:t>
            </a: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Demander aux élèves d’abord de répondre à ces questions dans leur cahier de l’élève. Puis, effectuer un remue-méninges en groupe pour définir ces notions avec les élèves et leur demander de bonifier leurs réponses dans leur cahier.</a:t>
            </a:r>
            <a:endParaRPr/>
          </a:p>
          <a:p>
            <a:pPr indent="0" lvl="0" marL="0" rtl="0" algn="l">
              <a:lnSpc>
                <a:spcPct val="100000"/>
              </a:lnSpc>
              <a:spcBef>
                <a:spcPts val="0"/>
              </a:spcBef>
              <a:spcAft>
                <a:spcPts val="0"/>
              </a:spcAft>
              <a:buClr>
                <a:schemeClr val="dk1"/>
              </a:buClr>
              <a:buSzPts val="1200"/>
              <a:buFont typeface="Calibri"/>
              <a:buNone/>
            </a:pPr>
            <a:r>
              <a:rPr lang="en-US"/>
              <a:t>➢ Influence sociale : « […] le fait de vivre entouré par différents groupes de personnes a des effets sur chacun de nous. Que ce soit les pairs de la classe, les autres élèves de l’école, les membres de la famille ou des gens du quartier qu’on a l’habitude de côtoyer, les gens qui gravitent autour de nos contextes de vie ont de l’influence sur nous. À l’inverse, nous pouvons aussi avoir de l’influence sur eux . » </a:t>
            </a:r>
            <a:endParaRPr/>
          </a:p>
          <a:p>
            <a:pPr indent="0" lvl="0" marL="0" rtl="0" algn="l">
              <a:lnSpc>
                <a:spcPct val="100000"/>
              </a:lnSpc>
              <a:spcBef>
                <a:spcPts val="0"/>
              </a:spcBef>
              <a:spcAft>
                <a:spcPts val="0"/>
              </a:spcAft>
              <a:buClr>
                <a:schemeClr val="dk1"/>
              </a:buClr>
              <a:buSzPts val="1200"/>
              <a:buFont typeface="Calibri"/>
              <a:buNone/>
            </a:pPr>
            <a:r>
              <a:rPr lang="en-US"/>
              <a:t>➢ Attitude : « Manière d’être qui manifeste certains sentiments (www.larousse.fr). En d’autres mots, une attitude est une intention, une disposition mentale à agir selon une circonstance. » </a:t>
            </a:r>
            <a:endParaRPr/>
          </a:p>
          <a:p>
            <a:pPr indent="0" lvl="0" marL="0" rtl="0" algn="l">
              <a:lnSpc>
                <a:spcPct val="100000"/>
              </a:lnSpc>
              <a:spcBef>
                <a:spcPts val="0"/>
              </a:spcBef>
              <a:spcAft>
                <a:spcPts val="0"/>
              </a:spcAft>
              <a:buClr>
                <a:schemeClr val="dk1"/>
              </a:buClr>
              <a:buSzPts val="1200"/>
              <a:buFont typeface="Calibri"/>
              <a:buNone/>
            </a:pPr>
            <a:r>
              <a:rPr lang="en-US"/>
              <a:t>➢ Comportement : « Ensemble des réactions adoptées par une personne, dans son environnement et face à des situations données (www.linternaute.fr). » </a:t>
            </a:r>
            <a:endParaRPr/>
          </a:p>
          <a:p>
            <a:pPr indent="0" lvl="0" marL="0" rtl="0" algn="l">
              <a:lnSpc>
                <a:spcPct val="100000"/>
              </a:lnSpc>
              <a:spcBef>
                <a:spcPts val="0"/>
              </a:spcBef>
              <a:spcAft>
                <a:spcPts val="0"/>
              </a:spcAft>
              <a:buClr>
                <a:schemeClr val="dk1"/>
              </a:buClr>
              <a:buSzPts val="1200"/>
              <a:buFont typeface="Calibri"/>
              <a:buNone/>
            </a:pPr>
            <a:r>
              <a:rPr lang="en-US"/>
              <a:t>➢ Valeur : « Conviction qu’une personne considère comme particulièrement importante pour elle. Les valeurs constituent nos repères essentiels et nous servent à effectuer nos choix les plus cruciaux. »</a:t>
            </a:r>
            <a:endParaRPr/>
          </a:p>
        </p:txBody>
      </p:sp>
      <p:sp>
        <p:nvSpPr>
          <p:cNvPr id="143" name="Google Shape;14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Préciser les tâches qui seront réalisées pour atteindre le résultat attendu:</a:t>
            </a:r>
            <a:endParaRPr/>
          </a:p>
          <a:p>
            <a:pPr indent="-171450" lvl="0" marL="171450" rtl="0" algn="l">
              <a:lnSpc>
                <a:spcPct val="100000"/>
              </a:lnSpc>
              <a:spcBef>
                <a:spcPts val="0"/>
              </a:spcBef>
              <a:spcAft>
                <a:spcPts val="0"/>
              </a:spcAft>
              <a:buClr>
                <a:schemeClr val="dk1"/>
              </a:buClr>
              <a:buSzPts val="1200"/>
              <a:buFont typeface="Calibri"/>
              <a:buChar char="-"/>
            </a:pPr>
            <a:r>
              <a:rPr lang="en-US"/>
              <a:t>Activité préparatoire qui vient d’être réalisée: activation des connaissances antérieures, remue-méninges à propos des notions d’influence sociale, d’attitude, de comportement et de valeur. </a:t>
            </a:r>
            <a:endParaRPr/>
          </a:p>
          <a:p>
            <a:pPr indent="-171450" lvl="0" marL="171450" rtl="0" algn="l">
              <a:lnSpc>
                <a:spcPct val="100000"/>
              </a:lnSpc>
              <a:spcBef>
                <a:spcPts val="0"/>
              </a:spcBef>
              <a:spcAft>
                <a:spcPts val="0"/>
              </a:spcAft>
              <a:buClr>
                <a:schemeClr val="dk1"/>
              </a:buClr>
              <a:buSzPts val="1200"/>
              <a:buFont typeface="Calibri"/>
              <a:buChar char="-"/>
            </a:pPr>
            <a:r>
              <a:rPr lang="en-US"/>
              <a:t>Rencontre virtuelle: lecture de l’album </a:t>
            </a:r>
            <a:r>
              <a:rPr i="1" lang="en-US"/>
              <a:t>Cours! , </a:t>
            </a:r>
            <a:r>
              <a:rPr i="0" lang="en-US"/>
              <a:t>approfondissement des notions d’influence sociale, d’attitude, de comportement et de valeur. Identification des moments où les personnages s’influencent.</a:t>
            </a:r>
            <a:endParaRPr i="1"/>
          </a:p>
          <a:p>
            <a:pPr indent="-171450" lvl="0" marL="171450" rtl="0" algn="l">
              <a:lnSpc>
                <a:spcPct val="100000"/>
              </a:lnSpc>
              <a:spcBef>
                <a:spcPts val="0"/>
              </a:spcBef>
              <a:spcAft>
                <a:spcPts val="0"/>
              </a:spcAft>
              <a:buClr>
                <a:schemeClr val="dk1"/>
              </a:buClr>
              <a:buSzPts val="1200"/>
              <a:buFont typeface="Calibri"/>
              <a:buChar char="-"/>
            </a:pPr>
            <a:r>
              <a:rPr lang="en-US"/>
              <a:t>Activité de réinvestissement: consignation des exemples où </a:t>
            </a:r>
            <a:r>
              <a:rPr b="0" lang="en-US"/>
              <a:t>vos </a:t>
            </a:r>
            <a:r>
              <a:rPr b="0" lang="en-US" sz="1200">
                <a:solidFill>
                  <a:schemeClr val="lt1"/>
                </a:solidFill>
              </a:rPr>
              <a:t>attitudes, vos comportements ou vos valeurs sont influencés par les autres, puis des exemples où vous avez de l’influence sur les autres +</a:t>
            </a:r>
            <a:r>
              <a:rPr b="0" lang="en-US"/>
              <a:t> </a:t>
            </a:r>
            <a:r>
              <a:rPr lang="en-US"/>
              <a:t>questions d’intégration</a:t>
            </a:r>
            <a:endParaRPr/>
          </a:p>
          <a:p>
            <a:pPr indent="-228600" lvl="0" marL="457200" marR="0" rtl="0" algn="l">
              <a:lnSpc>
                <a:spcPct val="100000"/>
              </a:lnSpc>
              <a:spcBef>
                <a:spcPts val="0"/>
              </a:spcBef>
              <a:spcAft>
                <a:spcPts val="0"/>
              </a:spcAft>
              <a:buSzPts val="1400"/>
              <a:buNone/>
            </a:pPr>
            <a:r>
              <a:t/>
            </a:r>
            <a:endParaRPr/>
          </a:p>
        </p:txBody>
      </p:sp>
      <p:sp>
        <p:nvSpPr>
          <p:cNvPr id="172" name="Google Shape;17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Il s’agit de diapositives interactives. L’application Ahaslides sera utilisée.</a:t>
            </a:r>
            <a:endParaRPr/>
          </a:p>
        </p:txBody>
      </p:sp>
      <p:sp>
        <p:nvSpPr>
          <p:cNvPr id="185" name="Google Shape;1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Préciser les tâches qui seront réalisées pour atteindre le résultat attendu:</a:t>
            </a:r>
            <a:endParaRPr/>
          </a:p>
          <a:p>
            <a:pPr indent="-171450" lvl="0" marL="171450" rtl="0" algn="l">
              <a:lnSpc>
                <a:spcPct val="100000"/>
              </a:lnSpc>
              <a:spcBef>
                <a:spcPts val="0"/>
              </a:spcBef>
              <a:spcAft>
                <a:spcPts val="0"/>
              </a:spcAft>
              <a:buClr>
                <a:schemeClr val="dk1"/>
              </a:buClr>
              <a:buSzPts val="1200"/>
              <a:buFont typeface="Calibri"/>
              <a:buChar char="-"/>
            </a:pPr>
            <a:r>
              <a:rPr lang="en-US"/>
              <a:t>Activité préparatoire: activation des connaissances antérieures, remue-méninges à propos des notions d’influence sociale, d’attitude, de comportement et de valeur. </a:t>
            </a:r>
            <a:endParaRPr/>
          </a:p>
          <a:p>
            <a:pPr indent="-171450" lvl="0" marL="171450" rtl="0" algn="l">
              <a:lnSpc>
                <a:spcPct val="100000"/>
              </a:lnSpc>
              <a:spcBef>
                <a:spcPts val="0"/>
              </a:spcBef>
              <a:spcAft>
                <a:spcPts val="0"/>
              </a:spcAft>
              <a:buClr>
                <a:schemeClr val="dk1"/>
              </a:buClr>
              <a:buSzPts val="1200"/>
              <a:buFont typeface="Arial"/>
              <a:buChar char="•"/>
            </a:pPr>
            <a:r>
              <a:rPr lang="en-US"/>
              <a:t>Aujourd’hui: lecture de l’album </a:t>
            </a:r>
            <a:r>
              <a:rPr i="1" lang="en-US"/>
              <a:t>Cours! , </a:t>
            </a:r>
            <a:r>
              <a:rPr i="0" lang="en-US"/>
              <a:t>approfondissement des notions d’influence sociale, d’attitude, de comportement et de valeur. Identification des moments où les personnages s’influencent.</a:t>
            </a:r>
            <a:endParaRPr i="1"/>
          </a:p>
          <a:p>
            <a:pPr indent="-171450" lvl="0" marL="171450" rtl="0" algn="l">
              <a:lnSpc>
                <a:spcPct val="100000"/>
              </a:lnSpc>
              <a:spcBef>
                <a:spcPts val="0"/>
              </a:spcBef>
              <a:spcAft>
                <a:spcPts val="0"/>
              </a:spcAft>
              <a:buClr>
                <a:schemeClr val="dk1"/>
              </a:buClr>
              <a:buSzPts val="1200"/>
              <a:buFont typeface="Calibri"/>
              <a:buChar char="-"/>
            </a:pPr>
            <a:r>
              <a:rPr lang="en-US"/>
              <a:t>Activité de réinvestissement: consignation des exemples où </a:t>
            </a:r>
            <a:r>
              <a:rPr b="0" lang="en-US"/>
              <a:t>vos </a:t>
            </a:r>
            <a:r>
              <a:rPr b="0" lang="en-US" sz="1200"/>
              <a:t>attitudes, vos comportements ou vos valeurs sont influencés par les autres, puis des exemples où vous avez de l’influence sur les autres +</a:t>
            </a:r>
            <a:r>
              <a:rPr b="0" lang="en-US"/>
              <a:t> </a:t>
            </a:r>
            <a:r>
              <a:rPr lang="en-US"/>
              <a:t>questions d’intégration</a:t>
            </a:r>
            <a:endParaRPr/>
          </a:p>
        </p:txBody>
      </p:sp>
      <p:sp>
        <p:nvSpPr>
          <p:cNvPr id="206" name="Google Shape;206;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Retour sur la définition du concept d’influence sociale.</a:t>
            </a:r>
            <a:endParaRPr/>
          </a:p>
        </p:txBody>
      </p:sp>
      <p:sp>
        <p:nvSpPr>
          <p:cNvPr id="220" name="Google Shape;22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1" name="Shape 21"/>
        <p:cNvGrpSpPr/>
        <p:nvPr/>
      </p:nvGrpSpPr>
      <p:grpSpPr>
        <a:xfrm>
          <a:off x="0" y="0"/>
          <a:ext cx="0" cy="0"/>
          <a:chOff x="0" y="0"/>
          <a:chExt cx="0" cy="0"/>
        </a:xfrm>
      </p:grpSpPr>
      <p:sp>
        <p:nvSpPr>
          <p:cNvPr id="22" name="Google Shape;2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7" name="Shape 27"/>
        <p:cNvGrpSpPr/>
        <p:nvPr/>
      </p:nvGrpSpPr>
      <p:grpSpPr>
        <a:xfrm>
          <a:off x="0" y="0"/>
          <a:ext cx="0" cy="0"/>
          <a:chOff x="0" y="0"/>
          <a:chExt cx="0" cy="0"/>
        </a:xfrm>
      </p:grpSpPr>
      <p:sp>
        <p:nvSpPr>
          <p:cNvPr id="28" name="Google Shape;2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1" name="Shape 31"/>
        <p:cNvGrpSpPr/>
        <p:nvPr/>
      </p:nvGrpSpPr>
      <p:grpSpPr>
        <a:xfrm>
          <a:off x="0" y="0"/>
          <a:ext cx="0" cy="0"/>
          <a:chOff x="0" y="0"/>
          <a:chExt cx="0" cy="0"/>
        </a:xfrm>
      </p:grpSpPr>
      <p:sp>
        <p:nvSpPr>
          <p:cNvPr id="32" name="Google Shape;32;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4" name="Shape 44"/>
        <p:cNvGrpSpPr/>
        <p:nvPr/>
      </p:nvGrpSpPr>
      <p:grpSpPr>
        <a:xfrm>
          <a:off x="0" y="0"/>
          <a:ext cx="0" cy="0"/>
          <a:chOff x="0" y="0"/>
          <a:chExt cx="0" cy="0"/>
        </a:xfrm>
      </p:grpSpPr>
      <p:sp>
        <p:nvSpPr>
          <p:cNvPr id="45" name="Google Shape;45;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3" name="Shape 53"/>
        <p:cNvGrpSpPr/>
        <p:nvPr/>
      </p:nvGrpSpPr>
      <p:grpSpPr>
        <a:xfrm>
          <a:off x="0" y="0"/>
          <a:ext cx="0" cy="0"/>
          <a:chOff x="0" y="0"/>
          <a:chExt cx="0" cy="0"/>
        </a:xfrm>
      </p:grpSpPr>
      <p:sp>
        <p:nvSpPr>
          <p:cNvPr id="54" name="Google Shape;5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20.png"/><Relationship Id="rId5"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0.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9.jp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89" name="Google Shape;89;p1"/>
          <p:cNvGrpSpPr/>
          <p:nvPr/>
        </p:nvGrpSpPr>
        <p:grpSpPr>
          <a:xfrm>
            <a:off x="0" y="12929"/>
            <a:ext cx="12188952" cy="3490956"/>
            <a:chOff x="651279" y="598259"/>
            <a:chExt cx="10889442" cy="5680742"/>
          </a:xfrm>
        </p:grpSpPr>
        <p:sp>
          <p:nvSpPr>
            <p:cNvPr id="90" name="Google Shape;90;p1"/>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92" name="Google Shape;92;p1"/>
          <p:cNvGrpSpPr/>
          <p:nvPr/>
        </p:nvGrpSpPr>
        <p:grpSpPr>
          <a:xfrm>
            <a:off x="-3050" y="0"/>
            <a:ext cx="12192609" cy="6858000"/>
            <a:chOff x="0" y="0"/>
            <a:chExt cx="12188952" cy="6858000"/>
          </a:xfrm>
        </p:grpSpPr>
        <p:sp>
          <p:nvSpPr>
            <p:cNvPr id="93" name="Google Shape;93;p1"/>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1"/>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00" name="Google Shape;100;p1"/>
          <p:cNvSpPr txBox="1"/>
          <p:nvPr>
            <p:ph type="title"/>
          </p:nvPr>
        </p:nvSpPr>
        <p:spPr>
          <a:xfrm>
            <a:off x="515874" y="1014575"/>
            <a:ext cx="6923503"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L’influence, ça s’apprivoise!</a:t>
            </a:r>
            <a:endParaRPr b="1">
              <a:solidFill>
                <a:schemeClr val="lt1"/>
              </a:solidFill>
            </a:endParaRPr>
          </a:p>
        </p:txBody>
      </p:sp>
      <p:sp>
        <p:nvSpPr>
          <p:cNvPr id="101" name="Google Shape;101;p1"/>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300">
                <a:solidFill>
                  <a:srgbClr val="61A1AB"/>
                </a:solidFill>
              </a:rPr>
              <a:t>Activité préparatoire</a:t>
            </a:r>
            <a:endParaRPr b="1" sz="3300">
              <a:solidFill>
                <a:srgbClr val="61A1AB"/>
              </a:solidFill>
            </a:endParaRPr>
          </a:p>
        </p:txBody>
      </p:sp>
      <p:pic>
        <p:nvPicPr>
          <p:cNvPr id="102" name="Google Shape;102;p1"/>
          <p:cNvPicPr preferRelativeResize="0"/>
          <p:nvPr/>
        </p:nvPicPr>
        <p:blipFill rotWithShape="1">
          <a:blip r:embed="rId4">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103" name="Google Shape;103;p1"/>
          <p:cNvPicPr preferRelativeResize="0"/>
          <p:nvPr/>
        </p:nvPicPr>
        <p:blipFill rotWithShape="1">
          <a:blip r:embed="rId5">
            <a:alphaModFix/>
          </a:blip>
          <a:srcRect b="0" l="0" r="0" t="0"/>
          <a:stretch/>
        </p:blipFill>
        <p:spPr>
          <a:xfrm>
            <a:off x="7719021" y="1014575"/>
            <a:ext cx="3227829" cy="42944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4"/>
          <p:cNvPicPr preferRelativeResize="0"/>
          <p:nvPr/>
        </p:nvPicPr>
        <p:blipFill rotWithShape="1">
          <a:blip r:embed="rId3">
            <a:alphaModFix/>
          </a:blip>
          <a:srcRect b="0" l="0" r="0" t="0"/>
          <a:stretch/>
        </p:blipFill>
        <p:spPr>
          <a:xfrm>
            <a:off x="985124" y="590154"/>
            <a:ext cx="10221751" cy="56776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5"/>
          <p:cNvPicPr preferRelativeResize="0"/>
          <p:nvPr/>
        </p:nvPicPr>
        <p:blipFill rotWithShape="1">
          <a:blip r:embed="rId3">
            <a:alphaModFix/>
          </a:blip>
          <a:srcRect b="0" l="0" r="0" t="0"/>
          <a:stretch/>
        </p:blipFill>
        <p:spPr>
          <a:xfrm>
            <a:off x="870808" y="471074"/>
            <a:ext cx="10450383" cy="59158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36"/>
          <p:cNvPicPr preferRelativeResize="0"/>
          <p:nvPr/>
        </p:nvPicPr>
        <p:blipFill rotWithShape="1">
          <a:blip r:embed="rId3">
            <a:alphaModFix/>
          </a:blip>
          <a:srcRect b="0" l="0" r="0" t="0"/>
          <a:stretch/>
        </p:blipFill>
        <p:spPr>
          <a:xfrm>
            <a:off x="908913" y="513943"/>
            <a:ext cx="10374173" cy="58301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7"/>
          <p:cNvPicPr preferRelativeResize="0"/>
          <p:nvPr/>
        </p:nvPicPr>
        <p:blipFill rotWithShape="1">
          <a:blip r:embed="rId3">
            <a:alphaModFix/>
          </a:blip>
          <a:srcRect b="0" l="0" r="0" t="0"/>
          <a:stretch/>
        </p:blipFill>
        <p:spPr>
          <a:xfrm>
            <a:off x="894624" y="480601"/>
            <a:ext cx="10402752" cy="58967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8"/>
          <p:cNvSpPr txBox="1"/>
          <p:nvPr>
            <p:ph type="title"/>
          </p:nvPr>
        </p:nvSpPr>
        <p:spPr>
          <a:xfrm>
            <a:off x="838200" y="952147"/>
            <a:ext cx="10515600" cy="454554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Par respect du droit d’auteur, il n’est pas possible de placer dans ce diaporama les images de l'album qui seront présentées aux élèves lors de la visioconférence. Les questions posées aux élèves se trouvent sur les prochaines dispositives.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39"/>
          <p:cNvPicPr preferRelativeResize="0"/>
          <p:nvPr/>
        </p:nvPicPr>
        <p:blipFill rotWithShape="1">
          <a:blip r:embed="rId3">
            <a:alphaModFix/>
          </a:blip>
          <a:srcRect b="0" l="0" r="0" t="0"/>
          <a:stretch/>
        </p:blipFill>
        <p:spPr>
          <a:xfrm>
            <a:off x="923203" y="518706"/>
            <a:ext cx="10345594" cy="58205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40"/>
          <p:cNvPicPr preferRelativeResize="0"/>
          <p:nvPr/>
        </p:nvPicPr>
        <p:blipFill rotWithShape="1">
          <a:blip r:embed="rId3">
            <a:alphaModFix/>
          </a:blip>
          <a:srcRect b="0" l="0" r="0" t="0"/>
          <a:stretch/>
        </p:blipFill>
        <p:spPr>
          <a:xfrm>
            <a:off x="908913" y="547285"/>
            <a:ext cx="10374173" cy="57634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41"/>
          <p:cNvPicPr preferRelativeResize="0"/>
          <p:nvPr/>
        </p:nvPicPr>
        <p:blipFill rotWithShape="1">
          <a:blip r:embed="rId3">
            <a:alphaModFix/>
          </a:blip>
          <a:srcRect b="0" l="0" r="0" t="0"/>
          <a:stretch/>
        </p:blipFill>
        <p:spPr>
          <a:xfrm>
            <a:off x="913677" y="504417"/>
            <a:ext cx="10364646" cy="58491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42"/>
          <p:cNvPicPr preferRelativeResize="0"/>
          <p:nvPr/>
        </p:nvPicPr>
        <p:blipFill rotWithShape="1">
          <a:blip r:embed="rId3">
            <a:alphaModFix/>
          </a:blip>
          <a:srcRect b="0" l="0" r="0" t="0"/>
          <a:stretch/>
        </p:blipFill>
        <p:spPr>
          <a:xfrm>
            <a:off x="870808" y="509180"/>
            <a:ext cx="10450383" cy="58396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43"/>
          <p:cNvPicPr preferRelativeResize="0"/>
          <p:nvPr/>
        </p:nvPicPr>
        <p:blipFill rotWithShape="1">
          <a:blip r:embed="rId3">
            <a:alphaModFix/>
          </a:blip>
          <a:srcRect b="0" l="0" r="0" t="0"/>
          <a:stretch/>
        </p:blipFill>
        <p:spPr>
          <a:xfrm>
            <a:off x="875571" y="523469"/>
            <a:ext cx="10440857" cy="58110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
          <p:cNvPicPr preferRelativeResize="0"/>
          <p:nvPr>
            <p:ph idx="1" type="body"/>
          </p:nvPr>
        </p:nvPicPr>
        <p:blipFill rotWithShape="1">
          <a:blip r:embed="rId3">
            <a:alphaModFix/>
          </a:blip>
          <a:srcRect b="0" l="0" r="0" t="0"/>
          <a:stretch/>
        </p:blipFill>
        <p:spPr>
          <a:xfrm>
            <a:off x="616324" y="-98948"/>
            <a:ext cx="10959351" cy="7055895"/>
          </a:xfrm>
          <a:prstGeom prst="rect">
            <a:avLst/>
          </a:prstGeom>
          <a:noFill/>
          <a:ln>
            <a:noFill/>
          </a:ln>
        </p:spPr>
      </p:pic>
      <p:sp>
        <p:nvSpPr>
          <p:cNvPr id="110" name="Google Shape;110;p2"/>
          <p:cNvSpPr/>
          <p:nvPr/>
        </p:nvSpPr>
        <p:spPr>
          <a:xfrm rot="8086652">
            <a:off x="3641366" y="1347705"/>
            <a:ext cx="1913626" cy="457099"/>
          </a:xfrm>
          <a:prstGeom prst="rightArrow">
            <a:avLst>
              <a:gd fmla="val 50000" name="adj1"/>
              <a:gd fmla="val 50000" name="adj2"/>
            </a:avLst>
          </a:prstGeom>
          <a:solidFill>
            <a:srgbClr val="7030A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44"/>
          <p:cNvPicPr preferRelativeResize="0"/>
          <p:nvPr/>
        </p:nvPicPr>
        <p:blipFill rotWithShape="1">
          <a:blip r:embed="rId3">
            <a:alphaModFix/>
          </a:blip>
          <a:srcRect b="0" l="0" r="0" t="0"/>
          <a:stretch/>
        </p:blipFill>
        <p:spPr>
          <a:xfrm>
            <a:off x="870808" y="523469"/>
            <a:ext cx="10450383" cy="58110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45"/>
          <p:cNvPicPr preferRelativeResize="0"/>
          <p:nvPr/>
        </p:nvPicPr>
        <p:blipFill rotWithShape="1">
          <a:blip r:embed="rId3">
            <a:alphaModFix/>
          </a:blip>
          <a:srcRect b="0" l="0" r="0" t="0"/>
          <a:stretch/>
        </p:blipFill>
        <p:spPr>
          <a:xfrm>
            <a:off x="846992" y="485364"/>
            <a:ext cx="10498015" cy="58872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46"/>
          <p:cNvPicPr preferRelativeResize="0"/>
          <p:nvPr/>
        </p:nvPicPr>
        <p:blipFill rotWithShape="1">
          <a:blip r:embed="rId3">
            <a:alphaModFix/>
          </a:blip>
          <a:srcRect b="0" l="0" r="0" t="0"/>
          <a:stretch/>
        </p:blipFill>
        <p:spPr>
          <a:xfrm>
            <a:off x="894624" y="485364"/>
            <a:ext cx="10402752" cy="58872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47"/>
          <p:cNvPicPr preferRelativeResize="0"/>
          <p:nvPr/>
        </p:nvPicPr>
        <p:blipFill rotWithShape="1">
          <a:blip r:embed="rId3">
            <a:alphaModFix/>
          </a:blip>
          <a:srcRect b="0" l="0" r="0" t="0"/>
          <a:stretch/>
        </p:blipFill>
        <p:spPr>
          <a:xfrm>
            <a:off x="856519" y="509180"/>
            <a:ext cx="10478962" cy="58396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48"/>
          <p:cNvPicPr preferRelativeResize="0"/>
          <p:nvPr/>
        </p:nvPicPr>
        <p:blipFill rotWithShape="1">
          <a:blip r:embed="rId3">
            <a:alphaModFix/>
          </a:blip>
          <a:srcRect b="0" l="0" r="0" t="0"/>
          <a:stretch/>
        </p:blipFill>
        <p:spPr>
          <a:xfrm>
            <a:off x="989887" y="661601"/>
            <a:ext cx="10212225" cy="553479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49"/>
          <p:cNvPicPr preferRelativeResize="0"/>
          <p:nvPr/>
        </p:nvPicPr>
        <p:blipFill rotWithShape="1">
          <a:blip r:embed="rId3">
            <a:alphaModFix/>
          </a:blip>
          <a:srcRect b="0" l="0" r="0" t="0"/>
          <a:stretch/>
        </p:blipFill>
        <p:spPr>
          <a:xfrm>
            <a:off x="966071" y="518706"/>
            <a:ext cx="10259857" cy="58205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2" name="Shape 322"/>
        <p:cNvGrpSpPr/>
        <p:nvPr/>
      </p:nvGrpSpPr>
      <p:grpSpPr>
        <a:xfrm>
          <a:off x="0" y="0"/>
          <a:ext cx="0" cy="0"/>
          <a:chOff x="0" y="0"/>
          <a:chExt cx="0" cy="0"/>
        </a:xfrm>
      </p:grpSpPr>
      <p:sp>
        <p:nvSpPr>
          <p:cNvPr id="323" name="Google Shape;323;p15"/>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24" name="Google Shape;324;p15"/>
          <p:cNvGrpSpPr/>
          <p:nvPr/>
        </p:nvGrpSpPr>
        <p:grpSpPr>
          <a:xfrm>
            <a:off x="0" y="12929"/>
            <a:ext cx="12188952" cy="3490956"/>
            <a:chOff x="651279" y="598259"/>
            <a:chExt cx="10889442" cy="5680742"/>
          </a:xfrm>
        </p:grpSpPr>
        <p:sp>
          <p:nvSpPr>
            <p:cNvPr id="325" name="Google Shape;325;p15"/>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6" name="Google Shape;326;p15"/>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27" name="Google Shape;327;p15"/>
          <p:cNvGrpSpPr/>
          <p:nvPr/>
        </p:nvGrpSpPr>
        <p:grpSpPr>
          <a:xfrm>
            <a:off x="0" y="0"/>
            <a:ext cx="12188952" cy="6858000"/>
            <a:chOff x="0" y="0"/>
            <a:chExt cx="12188952" cy="6858000"/>
          </a:xfrm>
        </p:grpSpPr>
        <p:sp>
          <p:nvSpPr>
            <p:cNvPr id="328" name="Google Shape;328;p15"/>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9" name="Google Shape;329;p15"/>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0" name="Google Shape;330;p15"/>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1" name="Google Shape;331;p15"/>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2" name="Google Shape;332;p15"/>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3" name="Google Shape;333;p15"/>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4" name="Google Shape;334;p15"/>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35" name="Google Shape;335;p15"/>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300">
                <a:solidFill>
                  <a:srgbClr val="61A1AB"/>
                </a:solidFill>
              </a:rPr>
              <a:t>Activité de réinvestissement</a:t>
            </a:r>
            <a:endParaRPr b="1" sz="3300">
              <a:solidFill>
                <a:srgbClr val="61A1AB"/>
              </a:solidFill>
            </a:endParaRPr>
          </a:p>
        </p:txBody>
      </p:sp>
      <p:pic>
        <p:nvPicPr>
          <p:cNvPr id="336" name="Google Shape;336;p15"/>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
        <p:nvSpPr>
          <p:cNvPr id="337" name="Google Shape;337;p15"/>
          <p:cNvSpPr txBox="1"/>
          <p:nvPr>
            <p:ph type="title"/>
          </p:nvPr>
        </p:nvSpPr>
        <p:spPr>
          <a:xfrm>
            <a:off x="515874" y="1014575"/>
            <a:ext cx="6923503"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L’influence, ça s’apprivoise!</a:t>
            </a:r>
            <a:endParaRPr b="1">
              <a:solidFill>
                <a:schemeClr val="lt1"/>
              </a:solidFill>
            </a:endParaRPr>
          </a:p>
        </p:txBody>
      </p:sp>
      <p:pic>
        <p:nvPicPr>
          <p:cNvPr id="338" name="Google Shape;338;p15"/>
          <p:cNvPicPr preferRelativeResize="0"/>
          <p:nvPr/>
        </p:nvPicPr>
        <p:blipFill rotWithShape="1">
          <a:blip r:embed="rId4">
            <a:alphaModFix/>
          </a:blip>
          <a:srcRect b="0" l="0" r="0" t="0"/>
          <a:stretch/>
        </p:blipFill>
        <p:spPr>
          <a:xfrm>
            <a:off x="7715973" y="1041928"/>
            <a:ext cx="3227829" cy="429441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p50"/>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5" name="Google Shape;345;p50"/>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6" name="Google Shape;346;p50"/>
          <p:cNvSpPr txBox="1"/>
          <p:nvPr>
            <p:ph type="ctrTitle"/>
          </p:nvPr>
        </p:nvSpPr>
        <p:spPr>
          <a:xfrm>
            <a:off x="892817" y="1091601"/>
            <a:ext cx="5094135" cy="27446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2800"/>
              <a:buFont typeface="Calibri"/>
              <a:buNone/>
            </a:pPr>
            <a:r>
              <a:rPr b="1" i="0" lang="en-US" sz="2500" u="none" strike="noStrike">
                <a:solidFill>
                  <a:srgbClr val="FFFFFF"/>
                </a:solidFill>
                <a:latin typeface="Calibri"/>
                <a:ea typeface="Calibri"/>
                <a:cs typeface="Calibri"/>
                <a:sym typeface="Calibri"/>
              </a:rPr>
              <a:t>Influence sociale</a:t>
            </a:r>
            <a:br>
              <a:rPr b="1" i="0" lang="en-US" sz="2800" u="none" strike="noStrike">
                <a:solidFill>
                  <a:srgbClr val="FFFFFF"/>
                </a:solidFill>
                <a:latin typeface="Calibri"/>
                <a:ea typeface="Calibri"/>
                <a:cs typeface="Calibri"/>
                <a:sym typeface="Calibri"/>
              </a:rPr>
            </a:br>
            <a:br>
              <a:rPr b="1" lang="en-US" sz="2400">
                <a:solidFill>
                  <a:srgbClr val="FFFFFF"/>
                </a:solidFill>
              </a:rPr>
            </a:br>
            <a:r>
              <a:rPr b="1" i="0" lang="en-US" sz="2200" u="none" strike="noStrike">
                <a:solidFill>
                  <a:schemeClr val="lt1"/>
                </a:solidFill>
                <a:latin typeface="Calibri"/>
                <a:ea typeface="Calibri"/>
                <a:cs typeface="Calibri"/>
                <a:sym typeface="Calibri"/>
              </a:rPr>
              <a:t>Sélectionner </a:t>
            </a:r>
            <a:r>
              <a:rPr b="1" lang="en-US" sz="2200">
                <a:solidFill>
                  <a:schemeClr val="lt1"/>
                </a:solidFill>
              </a:rPr>
              <a:t>des exemples où ses attitudes, ses comportements ou ses valeurs sont influencés par les autres, puis des exemples où l’élève a de l’influence sur les autres</a:t>
            </a:r>
            <a:endParaRPr b="1" sz="2200">
              <a:solidFill>
                <a:schemeClr val="lt1"/>
              </a:solidFill>
            </a:endParaRPr>
          </a:p>
        </p:txBody>
      </p:sp>
      <p:sp>
        <p:nvSpPr>
          <p:cNvPr id="347" name="Google Shape;347;p50"/>
          <p:cNvSpPr txBox="1"/>
          <p:nvPr>
            <p:ph idx="1" type="subTitle"/>
          </p:nvPr>
        </p:nvSpPr>
        <p:spPr>
          <a:xfrm>
            <a:off x="892817" y="4565063"/>
            <a:ext cx="6136057" cy="1881751"/>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latin typeface="Quattrocento Sans"/>
                <a:ea typeface="Quattrocento Sans"/>
                <a:cs typeface="Quattrocento Sans"/>
                <a:sym typeface="Quattrocento Sans"/>
              </a:rPr>
              <a:t>Se familiariser avec le concept d’influence sociale; </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latin typeface="Quattrocento Sans"/>
                <a:ea typeface="Quattrocento Sans"/>
                <a:cs typeface="Quattrocento Sans"/>
                <a:sym typeface="Quattrocento Sans"/>
              </a:rPr>
              <a:t>Reconnaître qu’on peut être influencé par les autres et influencer ceux-ci; </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latin typeface="Quattrocento Sans"/>
                <a:ea typeface="Quattrocento Sans"/>
                <a:cs typeface="Quattrocento Sans"/>
                <a:sym typeface="Quattrocento Sans"/>
              </a:rPr>
              <a:t>Apprendre à se connaître lors de ses interactions avec les autres.</a:t>
            </a:r>
            <a:endParaRPr/>
          </a:p>
        </p:txBody>
      </p:sp>
      <p:sp>
        <p:nvSpPr>
          <p:cNvPr id="348" name="Google Shape;348;p50"/>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9" name="Google Shape;349;p50"/>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0" name="Google Shape;350;p50"/>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1" name="Google Shape;351;p50"/>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352" name="Google Shape;352;p50"/>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sp>
        <p:nvSpPr>
          <p:cNvPr id="358" name="Google Shape;358;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p14"/>
          <p:cNvSpPr txBox="1"/>
          <p:nvPr>
            <p:ph type="title"/>
          </p:nvPr>
        </p:nvSpPr>
        <p:spPr>
          <a:xfrm>
            <a:off x="630936" y="459319"/>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a:t>Pour conclure</a:t>
            </a:r>
            <a:endParaRPr b="1"/>
          </a:p>
        </p:txBody>
      </p:sp>
      <p:sp>
        <p:nvSpPr>
          <p:cNvPr id="360" name="Google Shape;360;p14"/>
          <p:cNvSpPr/>
          <p:nvPr/>
        </p:nvSpPr>
        <p:spPr>
          <a:xfrm>
            <a:off x="643278" y="2192107"/>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1" name="Google Shape;361;p14"/>
          <p:cNvSpPr txBox="1"/>
          <p:nvPr>
            <p:ph idx="1" type="body"/>
          </p:nvPr>
        </p:nvSpPr>
        <p:spPr>
          <a:xfrm>
            <a:off x="630936" y="2480143"/>
            <a:ext cx="4818888" cy="366302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200"/>
              <a:buChar char="•"/>
            </a:pPr>
            <a:r>
              <a:rPr lang="en-US" sz="3300"/>
              <a:t>Consignation des exemples de </a:t>
            </a:r>
            <a:r>
              <a:rPr lang="en-US" sz="3300">
                <a:latin typeface="Calibri"/>
                <a:ea typeface="Calibri"/>
                <a:cs typeface="Calibri"/>
                <a:sym typeface="Calibri"/>
              </a:rPr>
              <a:t>situations où les autres t'influencent et où tu exerces de l'influence sur les autres</a:t>
            </a:r>
            <a:endParaRPr/>
          </a:p>
          <a:p>
            <a:pPr indent="-88900" lvl="0" marL="228600" rtl="0" algn="l">
              <a:lnSpc>
                <a:spcPct val="90000"/>
              </a:lnSpc>
              <a:spcBef>
                <a:spcPts val="0"/>
              </a:spcBef>
              <a:spcAft>
                <a:spcPts val="0"/>
              </a:spcAft>
              <a:buClr>
                <a:schemeClr val="dk1"/>
              </a:buClr>
              <a:buSzPts val="2200"/>
              <a:buNone/>
            </a:pPr>
            <a:r>
              <a:t/>
            </a:r>
            <a:endParaRPr sz="3300"/>
          </a:p>
          <a:p>
            <a:pPr indent="-228600" lvl="0" marL="228600" rtl="0" algn="l">
              <a:lnSpc>
                <a:spcPct val="90000"/>
              </a:lnSpc>
              <a:spcBef>
                <a:spcPts val="1000"/>
              </a:spcBef>
              <a:spcAft>
                <a:spcPts val="0"/>
              </a:spcAft>
              <a:buClr>
                <a:schemeClr val="dk1"/>
              </a:buClr>
              <a:buSzPts val="2200"/>
              <a:buChar char="•"/>
            </a:pPr>
            <a:r>
              <a:rPr lang="en-US" sz="3300"/>
              <a:t>Questions d’intégration</a:t>
            </a:r>
            <a:endParaRPr sz="3300"/>
          </a:p>
        </p:txBody>
      </p:sp>
      <p:pic>
        <p:nvPicPr>
          <p:cNvPr id="362" name="Google Shape;362;p14"/>
          <p:cNvPicPr preferRelativeResize="0"/>
          <p:nvPr/>
        </p:nvPicPr>
        <p:blipFill rotWithShape="1">
          <a:blip r:embed="rId3">
            <a:alphaModFix/>
          </a:blip>
          <a:srcRect b="0" l="0" r="0" t="0"/>
          <a:stretch/>
        </p:blipFill>
        <p:spPr>
          <a:xfrm>
            <a:off x="5247500" y="736034"/>
            <a:ext cx="6827968" cy="485185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sp>
        <p:nvSpPr>
          <p:cNvPr id="368" name="Google Shape;368;p16"/>
          <p:cNvSpPr txBox="1"/>
          <p:nvPr>
            <p:ph type="title"/>
          </p:nvPr>
        </p:nvSpPr>
        <p:spPr>
          <a:xfrm>
            <a:off x="308610" y="639193"/>
            <a:ext cx="4583430" cy="337821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Calibri"/>
              <a:buNone/>
            </a:pPr>
            <a:r>
              <a:rPr b="1" lang="en-US">
                <a:solidFill>
                  <a:schemeClr val="dk1"/>
                </a:solidFill>
                <a:latin typeface="Calibri"/>
                <a:ea typeface="Calibri"/>
                <a:cs typeface="Calibri"/>
                <a:sym typeface="Calibri"/>
              </a:rPr>
              <a:t>C’est le moment de sélectionner!</a:t>
            </a:r>
            <a:endParaRPr b="1"/>
          </a:p>
        </p:txBody>
      </p:sp>
      <p:pic>
        <p:nvPicPr>
          <p:cNvPr id="369" name="Google Shape;369;p16"/>
          <p:cNvPicPr preferRelativeResize="0"/>
          <p:nvPr/>
        </p:nvPicPr>
        <p:blipFill rotWithShape="1">
          <a:blip r:embed="rId3">
            <a:alphaModFix/>
          </a:blip>
          <a:srcRect b="0" l="0" r="0" t="0"/>
          <a:stretch/>
        </p:blipFill>
        <p:spPr>
          <a:xfrm>
            <a:off x="4892040" y="730025"/>
            <a:ext cx="7138273" cy="5072354"/>
          </a:xfrm>
          <a:prstGeom prst="rect">
            <a:avLst/>
          </a:prstGeom>
          <a:noFill/>
          <a:ln>
            <a:noFill/>
          </a:ln>
        </p:spPr>
      </p:pic>
      <p:sp>
        <p:nvSpPr>
          <p:cNvPr id="370" name="Google Shape;370;p16"/>
          <p:cNvSpPr/>
          <p:nvPr/>
        </p:nvSpPr>
        <p:spPr>
          <a:xfrm>
            <a:off x="496522" y="401740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3"/>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 name="Google Shape;117;p3"/>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8" name="Google Shape;118;p3"/>
          <p:cNvSpPr txBox="1"/>
          <p:nvPr>
            <p:ph type="ctrTitle"/>
          </p:nvPr>
        </p:nvSpPr>
        <p:spPr>
          <a:xfrm>
            <a:off x="1048705" y="980477"/>
            <a:ext cx="4788570" cy="27446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2800"/>
              <a:buFont typeface="Calibri"/>
              <a:buNone/>
            </a:pPr>
            <a:r>
              <a:rPr b="1" i="0" lang="en-US" sz="2500" u="none" strike="noStrike">
                <a:solidFill>
                  <a:srgbClr val="FFFFFF"/>
                </a:solidFill>
                <a:latin typeface="Calibri"/>
                <a:ea typeface="Calibri"/>
                <a:cs typeface="Calibri"/>
                <a:sym typeface="Calibri"/>
              </a:rPr>
              <a:t>Influence sociale</a:t>
            </a:r>
            <a:br>
              <a:rPr b="1" i="0" lang="en-US" sz="2800" u="none" strike="noStrike">
                <a:solidFill>
                  <a:srgbClr val="FFFFFF"/>
                </a:solidFill>
                <a:latin typeface="Calibri"/>
                <a:ea typeface="Calibri"/>
                <a:cs typeface="Calibri"/>
                <a:sym typeface="Calibri"/>
              </a:rPr>
            </a:br>
            <a:br>
              <a:rPr b="1" lang="en-US" sz="2400">
                <a:solidFill>
                  <a:srgbClr val="FFFFFF"/>
                </a:solidFill>
              </a:rPr>
            </a:br>
            <a:r>
              <a:rPr b="1" i="0" lang="en-US" sz="2200" u="none" strike="noStrike">
                <a:solidFill>
                  <a:schemeClr val="lt1"/>
                </a:solidFill>
                <a:latin typeface="Calibri"/>
                <a:ea typeface="Calibri"/>
                <a:cs typeface="Calibri"/>
                <a:sym typeface="Calibri"/>
              </a:rPr>
              <a:t>Sélectionner </a:t>
            </a:r>
            <a:r>
              <a:rPr b="1" lang="en-US" sz="2200">
                <a:solidFill>
                  <a:schemeClr val="lt1"/>
                </a:solidFill>
              </a:rPr>
              <a:t>des exemples où ses attitudes, ses comportements ou ses valeurs sont influencés par les autres, puis des exemples où l’élève a de l’influence sur les autres</a:t>
            </a:r>
            <a:endParaRPr b="1" sz="2200">
              <a:solidFill>
                <a:schemeClr val="lt1"/>
              </a:solidFill>
            </a:endParaRPr>
          </a:p>
        </p:txBody>
      </p:sp>
      <p:sp>
        <p:nvSpPr>
          <p:cNvPr id="119" name="Google Shape;119;p3"/>
          <p:cNvSpPr txBox="1"/>
          <p:nvPr>
            <p:ph idx="1" type="subTitle"/>
          </p:nvPr>
        </p:nvSpPr>
        <p:spPr>
          <a:xfrm>
            <a:off x="892817" y="4565063"/>
            <a:ext cx="6136057" cy="1881751"/>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latin typeface="Quattrocento Sans"/>
                <a:ea typeface="Quattrocento Sans"/>
                <a:cs typeface="Quattrocento Sans"/>
                <a:sym typeface="Quattrocento Sans"/>
              </a:rPr>
              <a:t>Se familiariser avec le concept d’influence sociale; </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latin typeface="Quattrocento Sans"/>
                <a:ea typeface="Quattrocento Sans"/>
                <a:cs typeface="Quattrocento Sans"/>
                <a:sym typeface="Quattrocento Sans"/>
              </a:rPr>
              <a:t>Reconnaître qu’on peut être influencé par les autres et influencer ceux-ci; </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latin typeface="Quattrocento Sans"/>
                <a:ea typeface="Quattrocento Sans"/>
                <a:cs typeface="Quattrocento Sans"/>
                <a:sym typeface="Quattrocento Sans"/>
              </a:rPr>
              <a:t>Apprendre à se connaître lors de ses interactions avec les autres.</a:t>
            </a:r>
            <a:endParaRPr/>
          </a:p>
        </p:txBody>
      </p:sp>
      <p:sp>
        <p:nvSpPr>
          <p:cNvPr id="120" name="Google Shape;120;p3"/>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1" name="Google Shape;121;p3"/>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3"/>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3" name="Google Shape;123;p3"/>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124" name="Google Shape;124;p3"/>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sp>
        <p:nvSpPr>
          <p:cNvPr id="376" name="Google Shape;376;p17"/>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77" name="Google Shape;377;p17"/>
          <p:cNvGrpSpPr/>
          <p:nvPr/>
        </p:nvGrpSpPr>
        <p:grpSpPr>
          <a:xfrm>
            <a:off x="7855526" y="2227167"/>
            <a:ext cx="4336168" cy="4630834"/>
            <a:chOff x="7855526" y="2145638"/>
            <a:chExt cx="4336168" cy="4630834"/>
          </a:xfrm>
        </p:grpSpPr>
        <p:sp>
          <p:nvSpPr>
            <p:cNvPr id="378" name="Google Shape;378;p17"/>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9" name="Google Shape;379;p17"/>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0" name="Google Shape;380;p17"/>
            <p:cNvSpPr/>
            <p:nvPr/>
          </p:nvSpPr>
          <p:spPr>
            <a:xfrm>
              <a:off x="7877037" y="2411531"/>
              <a:ext cx="4314657" cy="4364939"/>
            </a:xfrm>
            <a:custGeom>
              <a:rect b="b" l="l" r="r" t="t"/>
              <a:pathLst>
                <a:path extrusionOk="0" h="4364939" w="4314657">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1" name="Google Shape;381;p17"/>
            <p:cNvSpPr/>
            <p:nvPr/>
          </p:nvSpPr>
          <p:spPr>
            <a:xfrm>
              <a:off x="7855526" y="2145638"/>
              <a:ext cx="4336168" cy="4630833"/>
            </a:xfrm>
            <a:custGeom>
              <a:rect b="b" l="l" r="r" t="t"/>
              <a:pathLst>
                <a:path extrusionOk="0" h="4630833" w="4336168">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82" name="Google Shape;382;p17"/>
          <p:cNvGrpSpPr/>
          <p:nvPr/>
        </p:nvGrpSpPr>
        <p:grpSpPr>
          <a:xfrm flipH="1">
            <a:off x="5112326" y="0"/>
            <a:ext cx="4683941" cy="3456291"/>
            <a:chOff x="4345582" y="0"/>
            <a:chExt cx="5069918" cy="3741104"/>
          </a:xfrm>
        </p:grpSpPr>
        <p:sp>
          <p:nvSpPr>
            <p:cNvPr id="383" name="Google Shape;383;p17"/>
            <p:cNvSpPr/>
            <p:nvPr/>
          </p:nvSpPr>
          <p:spPr>
            <a:xfrm>
              <a:off x="4345582" y="1"/>
              <a:ext cx="5069918" cy="3741103"/>
            </a:xfrm>
            <a:custGeom>
              <a:rect b="b" l="l" r="r" t="t"/>
              <a:pathLst>
                <a:path extrusionOk="0" h="3741103" w="5069918">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4" name="Google Shape;384;p17"/>
            <p:cNvSpPr/>
            <p:nvPr/>
          </p:nvSpPr>
          <p:spPr>
            <a:xfrm>
              <a:off x="4362838" y="1"/>
              <a:ext cx="4960548" cy="3526297"/>
            </a:xfrm>
            <a:custGeom>
              <a:rect b="b" l="l" r="r" t="t"/>
              <a:pathLst>
                <a:path extrusionOk="0" h="3526297" w="4960548">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5" name="Google Shape;385;p17"/>
            <p:cNvSpPr/>
            <p:nvPr/>
          </p:nvSpPr>
          <p:spPr>
            <a:xfrm>
              <a:off x="4361928" y="0"/>
              <a:ext cx="4934374" cy="3484134"/>
            </a:xfrm>
            <a:custGeom>
              <a:rect b="b" l="l" r="r" t="t"/>
              <a:pathLst>
                <a:path extrusionOk="0" h="3484134" w="493437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6" name="Google Shape;386;p17"/>
            <p:cNvSpPr/>
            <p:nvPr/>
          </p:nvSpPr>
          <p:spPr>
            <a:xfrm>
              <a:off x="4361928" y="0"/>
              <a:ext cx="4934374" cy="3484134"/>
            </a:xfrm>
            <a:custGeom>
              <a:rect b="b" l="l" r="r" t="t"/>
              <a:pathLst>
                <a:path extrusionOk="0" h="3484134" w="493437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87" name="Google Shape;387;p17"/>
          <p:cNvSpPr txBox="1"/>
          <p:nvPr>
            <p:ph type="title"/>
          </p:nvPr>
        </p:nvSpPr>
        <p:spPr>
          <a:xfrm>
            <a:off x="804672" y="802955"/>
            <a:ext cx="5145024" cy="14540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a:solidFill>
                  <a:schemeClr val="dk2"/>
                </a:solidFill>
              </a:rPr>
              <a:t>Bilan</a:t>
            </a:r>
            <a:endParaRPr b="1">
              <a:solidFill>
                <a:schemeClr val="dk2"/>
              </a:solidFill>
            </a:endParaRPr>
          </a:p>
        </p:txBody>
      </p:sp>
      <p:pic>
        <p:nvPicPr>
          <p:cNvPr id="388" name="Google Shape;388;p17"/>
          <p:cNvPicPr preferRelativeResize="0"/>
          <p:nvPr/>
        </p:nvPicPr>
        <p:blipFill rotWithShape="1">
          <a:blip r:embed="rId3">
            <a:alphaModFix/>
          </a:blip>
          <a:srcRect b="0" l="0" r="0" t="0"/>
          <a:stretch/>
        </p:blipFill>
        <p:spPr>
          <a:xfrm>
            <a:off x="6198853" y="397025"/>
            <a:ext cx="2629372" cy="1466634"/>
          </a:xfrm>
          <a:prstGeom prst="rect">
            <a:avLst/>
          </a:prstGeom>
          <a:noFill/>
          <a:ln>
            <a:noFill/>
          </a:ln>
        </p:spPr>
      </p:pic>
      <p:sp>
        <p:nvSpPr>
          <p:cNvPr id="389" name="Google Shape;389;p17"/>
          <p:cNvSpPr txBox="1"/>
          <p:nvPr>
            <p:ph idx="1" type="body"/>
          </p:nvPr>
        </p:nvSpPr>
        <p:spPr>
          <a:xfrm>
            <a:off x="520884" y="3059960"/>
            <a:ext cx="8863829" cy="3639289"/>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800"/>
              <a:buChar char="•"/>
            </a:pPr>
            <a:r>
              <a:rPr lang="en-US">
                <a:solidFill>
                  <a:schemeClr val="dk2"/>
                </a:solidFill>
              </a:rPr>
              <a:t>Qu’est-ce que vous savez maintenant que vous ne saviez pas avant de faire des apprentissages liés à ce COSP? </a:t>
            </a:r>
            <a:endParaRPr/>
          </a:p>
          <a:p>
            <a:pPr indent="-228600" lvl="0" marL="228600" rtl="0" algn="l">
              <a:lnSpc>
                <a:spcPct val="90000"/>
              </a:lnSpc>
              <a:spcBef>
                <a:spcPts val="1000"/>
              </a:spcBef>
              <a:spcAft>
                <a:spcPts val="0"/>
              </a:spcAft>
              <a:buClr>
                <a:schemeClr val="dk2"/>
              </a:buClr>
              <a:buSzPts val="1800"/>
              <a:buChar char="•"/>
            </a:pPr>
            <a:r>
              <a:rPr lang="en-US">
                <a:solidFill>
                  <a:schemeClr val="dk2"/>
                </a:solidFill>
              </a:rPr>
              <a:t>Comment ces apprentissages sur l’influence sociale seront-ils utiles à votre connaissance de soi?</a:t>
            </a:r>
            <a:endParaRPr/>
          </a:p>
          <a:p>
            <a:pPr indent="-228600" lvl="0" marL="228600" rtl="0" algn="l">
              <a:lnSpc>
                <a:spcPct val="90000"/>
              </a:lnSpc>
              <a:spcBef>
                <a:spcPts val="1000"/>
              </a:spcBef>
              <a:spcAft>
                <a:spcPts val="0"/>
              </a:spcAft>
              <a:buClr>
                <a:schemeClr val="dk2"/>
              </a:buClr>
              <a:buSzPts val="1800"/>
              <a:buChar char="•"/>
            </a:pPr>
            <a:r>
              <a:rPr lang="en-US">
                <a:solidFill>
                  <a:schemeClr val="dk2"/>
                </a:solidFill>
              </a:rPr>
              <a:t>Comment pourriez-vous utiliser la stratégie d’apprentissage </a:t>
            </a:r>
            <a:r>
              <a:rPr i="1" lang="en-US">
                <a:solidFill>
                  <a:schemeClr val="dk2"/>
                </a:solidFill>
              </a:rPr>
              <a:t>Sélectionner</a:t>
            </a:r>
            <a:r>
              <a:rPr lang="en-US">
                <a:solidFill>
                  <a:schemeClr val="dk2"/>
                </a:solidFill>
              </a:rPr>
              <a:t> dans d’autres situations? </a:t>
            </a:r>
            <a:endParaRPr>
              <a:solidFill>
                <a:schemeClr val="dk2"/>
              </a:solidFill>
            </a:endParaRPr>
          </a:p>
        </p:txBody>
      </p:sp>
      <p:pic>
        <p:nvPicPr>
          <p:cNvPr id="390" name="Google Shape;390;p17"/>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pic>
        <p:nvPicPr>
          <p:cNvPr id="396" name="Google Shape;396;p51"/>
          <p:cNvPicPr preferRelativeResize="0"/>
          <p:nvPr/>
        </p:nvPicPr>
        <p:blipFill rotWithShape="1">
          <a:blip r:embed="rId3">
            <a:alphaModFix/>
          </a:blip>
          <a:srcRect b="0" l="0" r="0" t="0"/>
          <a:stretch/>
        </p:blipFill>
        <p:spPr>
          <a:xfrm>
            <a:off x="5839883" y="503904"/>
            <a:ext cx="3314700" cy="1181101"/>
          </a:xfrm>
          <a:prstGeom prst="rect">
            <a:avLst/>
          </a:prstGeom>
          <a:noFill/>
          <a:ln>
            <a:noFill/>
          </a:ln>
        </p:spPr>
      </p:pic>
      <p:pic>
        <p:nvPicPr>
          <p:cNvPr id="397" name="Google Shape;397;p51"/>
          <p:cNvPicPr preferRelativeResize="0"/>
          <p:nvPr/>
        </p:nvPicPr>
        <p:blipFill rotWithShape="1">
          <a:blip r:embed="rId4">
            <a:alphaModFix/>
          </a:blip>
          <a:srcRect b="0" l="0" r="0" t="0"/>
          <a:stretch/>
        </p:blipFill>
        <p:spPr>
          <a:xfrm>
            <a:off x="9430103" y="503904"/>
            <a:ext cx="1504950" cy="1304925"/>
          </a:xfrm>
          <a:prstGeom prst="rect">
            <a:avLst/>
          </a:prstGeom>
          <a:noFill/>
          <a:ln>
            <a:noFill/>
          </a:ln>
        </p:spPr>
      </p:pic>
      <p:sp>
        <p:nvSpPr>
          <p:cNvPr id="398" name="Google Shape;398;p51"/>
          <p:cNvSpPr txBox="1"/>
          <p:nvPr/>
        </p:nvSpPr>
        <p:spPr>
          <a:xfrm>
            <a:off x="5839883" y="2604958"/>
            <a:ext cx="5296754" cy="295759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Le contenu </a:t>
            </a:r>
            <a:r>
              <a:rPr b="1" i="0" lang="en-US" sz="2800" u="none" cap="none" strike="noStrike">
                <a:solidFill>
                  <a:schemeClr val="dk2"/>
                </a:solidFill>
                <a:latin typeface="Calibri"/>
                <a:ea typeface="Calibri"/>
                <a:cs typeface="Calibri"/>
                <a:sym typeface="Calibri"/>
              </a:rPr>
              <a:t>Occupation des gens de l’entourage </a:t>
            </a:r>
            <a:r>
              <a:rPr b="0" i="0" lang="en-US" sz="2800" u="none" cap="none" strike="noStrike">
                <a:solidFill>
                  <a:schemeClr val="dk2"/>
                </a:solidFill>
                <a:latin typeface="Calibri"/>
                <a:ea typeface="Calibri"/>
                <a:cs typeface="Calibri"/>
                <a:sym typeface="Calibri"/>
              </a:rPr>
              <a:t>sera abordé en réseau. </a:t>
            </a:r>
            <a:endParaRPr b="0" i="0" sz="2800" u="none" cap="none" strike="noStrike">
              <a:solidFill>
                <a:srgbClr val="000000"/>
              </a:solidFill>
              <a:latin typeface="Calibri"/>
              <a:ea typeface="Calibri"/>
              <a:cs typeface="Calibri"/>
              <a:sym typeface="Calibri"/>
            </a:endParaRPr>
          </a:p>
          <a:p>
            <a:pPr indent="114300" lvl="0" marL="0" marR="0" rtl="0" algn="l">
              <a:lnSpc>
                <a:spcPct val="90000"/>
              </a:lnSpc>
              <a:spcBef>
                <a:spcPts val="600"/>
              </a:spcBef>
              <a:spcAft>
                <a:spcPts val="0"/>
              </a:spcAft>
              <a:buClr>
                <a:schemeClr val="dk1"/>
              </a:buClr>
              <a:buSzPts val="1800"/>
              <a:buFont typeface="Arial"/>
              <a:buNone/>
            </a:pPr>
            <a:r>
              <a:t/>
            </a:r>
            <a:endParaRPr b="0" i="0" sz="2800" u="none" cap="none" strike="noStrike">
              <a:solidFill>
                <a:schemeClr val="dk2"/>
              </a:solidFill>
              <a:latin typeface="Calibri"/>
              <a:ea typeface="Calibri"/>
              <a:cs typeface="Calibri"/>
              <a:sym typeface="Calibri"/>
            </a:endParaRPr>
          </a:p>
          <a:p>
            <a:pPr indent="0" lvl="0" marL="0" marR="0" rtl="0" algn="l">
              <a:lnSpc>
                <a:spcPct val="90000"/>
              </a:lnSpc>
              <a:spcBef>
                <a:spcPts val="60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Ce sera l’occasion d’</a:t>
            </a:r>
            <a:r>
              <a:rPr b="1" i="0" lang="en-US" sz="2800" u="none" cap="none" strike="noStrike">
                <a:solidFill>
                  <a:schemeClr val="dk2"/>
                </a:solidFill>
                <a:latin typeface="Calibri"/>
                <a:ea typeface="Calibri"/>
                <a:cs typeface="Calibri"/>
                <a:sym typeface="Calibri"/>
              </a:rPr>
              <a:t>élaborer une description de l’occupation des gens de son entourage immédiat.</a:t>
            </a:r>
            <a:endParaRPr b="1" i="0" sz="2800" u="none" cap="none" strike="noStrike">
              <a:solidFill>
                <a:schemeClr val="dk2"/>
              </a:solidFill>
              <a:latin typeface="Calibri"/>
              <a:ea typeface="Calibri"/>
              <a:cs typeface="Calibri"/>
              <a:sym typeface="Calibri"/>
            </a:endParaRPr>
          </a:p>
        </p:txBody>
      </p:sp>
      <p:grpSp>
        <p:nvGrpSpPr>
          <p:cNvPr id="399" name="Google Shape;399;p51"/>
          <p:cNvGrpSpPr/>
          <p:nvPr/>
        </p:nvGrpSpPr>
        <p:grpSpPr>
          <a:xfrm>
            <a:off x="0" y="187462"/>
            <a:ext cx="5646974" cy="6483075"/>
            <a:chOff x="-19221" y="0"/>
            <a:chExt cx="5646974" cy="6483075"/>
          </a:xfrm>
        </p:grpSpPr>
        <p:sp>
          <p:nvSpPr>
            <p:cNvPr id="400" name="Google Shape;400;p51"/>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019"/>
                  </a:srgbClr>
                </a:gs>
                <a:gs pos="37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p51"/>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019"/>
                  </a:srgbClr>
                </a:gs>
                <a:gs pos="2000">
                  <a:srgbClr val="FFFFFF">
                    <a:alpha val="9019"/>
                  </a:srgbClr>
                </a:gs>
                <a:gs pos="54000">
                  <a:srgbClr val="70AD47">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2" name="Google Shape;402;p51"/>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3" name="Google Shape;403;p51"/>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4" name="Google Shape;404;p51"/>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019"/>
                  </a:srgbClr>
                </a:gs>
                <a:gs pos="2000">
                  <a:srgbClr val="FFFFFF">
                    <a:alpha val="9019"/>
                  </a:srgbClr>
                </a:gs>
                <a:gs pos="16000">
                  <a:srgbClr val="70AD47">
                    <a:alpha val="9019"/>
                  </a:srgbClr>
                </a:gs>
                <a:gs pos="74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05" name="Google Shape;405;p51"/>
          <p:cNvSpPr txBox="1"/>
          <p:nvPr/>
        </p:nvSpPr>
        <p:spPr>
          <a:xfrm>
            <a:off x="988873" y="2412206"/>
            <a:ext cx="3669161" cy="276009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2"/>
              </a:buClr>
              <a:buSzPts val="3600"/>
              <a:buFont typeface="Calibri"/>
              <a:buNone/>
            </a:pPr>
            <a:r>
              <a:rPr b="1" i="0" lang="en-US" sz="4400" u="none" cap="none" strike="noStrike">
                <a:solidFill>
                  <a:schemeClr val="dk2"/>
                </a:solidFill>
                <a:latin typeface="Calibri"/>
                <a:ea typeface="Calibri"/>
                <a:cs typeface="Calibri"/>
                <a:sym typeface="Calibri"/>
              </a:rPr>
              <a:t>En janvier…</a:t>
            </a:r>
            <a:endParaRPr b="1" i="0" sz="4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4"/>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4"/>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132" name="Google Shape;132;p4"/>
          <p:cNvGrpSpPr/>
          <p:nvPr/>
        </p:nvGrpSpPr>
        <p:grpSpPr>
          <a:xfrm>
            <a:off x="-8137" y="0"/>
            <a:ext cx="5646974" cy="6483075"/>
            <a:chOff x="-19221" y="0"/>
            <a:chExt cx="5646974" cy="6483075"/>
          </a:xfrm>
        </p:grpSpPr>
        <p:sp>
          <p:nvSpPr>
            <p:cNvPr id="133" name="Google Shape;133;p4"/>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019"/>
                  </a:srgbClr>
                </a:gs>
                <a:gs pos="37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4"/>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019"/>
                  </a:srgbClr>
                </a:gs>
                <a:gs pos="2000">
                  <a:srgbClr val="FFFFFF">
                    <a:alpha val="9019"/>
                  </a:srgbClr>
                </a:gs>
                <a:gs pos="54000">
                  <a:srgbClr val="70AD47">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4"/>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4"/>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4"/>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019"/>
                  </a:srgbClr>
                </a:gs>
                <a:gs pos="2000">
                  <a:srgbClr val="FFFFFF">
                    <a:alpha val="9019"/>
                  </a:srgbClr>
                </a:gs>
                <a:gs pos="16000">
                  <a:srgbClr val="70AD47">
                    <a:alpha val="9019"/>
                  </a:srgbClr>
                </a:gs>
                <a:gs pos="74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38" name="Google Shape;138;p4"/>
          <p:cNvSpPr txBox="1"/>
          <p:nvPr>
            <p:ph type="title"/>
          </p:nvPr>
        </p:nvSpPr>
        <p:spPr>
          <a:xfrm>
            <a:off x="804672" y="2053641"/>
            <a:ext cx="3669161" cy="27600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Calibri"/>
              <a:buNone/>
            </a:pPr>
            <a:r>
              <a:rPr b="1" lang="en-US">
                <a:solidFill>
                  <a:schemeClr val="dk2"/>
                </a:solidFill>
              </a:rPr>
              <a:t>Sélectionner, qu’est-ce que c’est?</a:t>
            </a:r>
            <a:endParaRPr b="1">
              <a:solidFill>
                <a:schemeClr val="dk2"/>
              </a:solidFill>
            </a:endParaRPr>
          </a:p>
        </p:txBody>
      </p:sp>
      <p:sp>
        <p:nvSpPr>
          <p:cNvPr id="139" name="Google Shape;139;p4"/>
          <p:cNvSpPr txBox="1"/>
          <p:nvPr>
            <p:ph idx="1" type="body"/>
          </p:nvPr>
        </p:nvSpPr>
        <p:spPr>
          <a:xfrm>
            <a:off x="6090574" y="801866"/>
            <a:ext cx="5306084" cy="523063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000"/>
              <a:buNone/>
            </a:pPr>
            <a:r>
              <a:rPr lang="en-US" sz="3300">
                <a:solidFill>
                  <a:schemeClr val="dk2"/>
                </a:solidFill>
              </a:rPr>
              <a:t>Rechercher et identifier, par différents moyens, les informations pertinentes ou utiles qui possèdent certains critères prédéterminés ou spontanés (noter, souligner, surligner, encadrer, écrire, dire)</a:t>
            </a:r>
            <a:endParaRPr sz="33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4" name="Shape 144"/>
        <p:cNvGrpSpPr/>
        <p:nvPr/>
      </p:nvGrpSpPr>
      <p:grpSpPr>
        <a:xfrm>
          <a:off x="0" y="0"/>
          <a:ext cx="0" cy="0"/>
          <a:chOff x="0" y="0"/>
          <a:chExt cx="0" cy="0"/>
        </a:xfrm>
      </p:grpSpPr>
      <p:sp>
        <p:nvSpPr>
          <p:cNvPr id="145" name="Google Shape;14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Calibri"/>
              <a:buNone/>
            </a:pPr>
            <a:r>
              <a:rPr b="1" lang="en-US">
                <a:solidFill>
                  <a:schemeClr val="dk2"/>
                </a:solidFill>
              </a:rPr>
              <a:t>Définissons ces notions…</a:t>
            </a:r>
            <a:endParaRPr b="1">
              <a:solidFill>
                <a:schemeClr val="dk2"/>
              </a:solidFill>
            </a:endParaRPr>
          </a:p>
        </p:txBody>
      </p:sp>
      <p:grpSp>
        <p:nvGrpSpPr>
          <p:cNvPr id="146" name="Google Shape;146;p6"/>
          <p:cNvGrpSpPr/>
          <p:nvPr/>
        </p:nvGrpSpPr>
        <p:grpSpPr>
          <a:xfrm flipH="1" rot="10800000">
            <a:off x="0" y="5047906"/>
            <a:ext cx="2412221" cy="1810094"/>
            <a:chOff x="-305" y="-1"/>
            <a:chExt cx="3832880" cy="2876136"/>
          </a:xfrm>
        </p:grpSpPr>
        <p:sp>
          <p:nvSpPr>
            <p:cNvPr id="147" name="Google Shape;147;p6"/>
            <p:cNvSpPr/>
            <p:nvPr/>
          </p:nvSpPr>
          <p:spPr>
            <a:xfrm>
              <a:off x="305" y="1"/>
              <a:ext cx="3815424" cy="2653659"/>
            </a:xfrm>
            <a:custGeom>
              <a:rect b="b" l="l" r="r" t="t"/>
              <a:pathLst>
                <a:path extrusionOk="0" h="2653659" w="3815424">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p6"/>
            <p:cNvSpPr/>
            <p:nvPr/>
          </p:nvSpPr>
          <p:spPr>
            <a:xfrm>
              <a:off x="305" y="-1"/>
              <a:ext cx="3815424" cy="2653660"/>
            </a:xfrm>
            <a:custGeom>
              <a:rect b="b" l="l" r="r" t="t"/>
              <a:pathLst>
                <a:path extrusionOk="0" h="2653660" w="3815424">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 name="Google Shape;149;p6"/>
            <p:cNvSpPr/>
            <p:nvPr/>
          </p:nvSpPr>
          <p:spPr>
            <a:xfrm>
              <a:off x="-305" y="1"/>
              <a:ext cx="3815986" cy="2675935"/>
            </a:xfrm>
            <a:custGeom>
              <a:rect b="b" l="l" r="r" t="t"/>
              <a:pathLst>
                <a:path extrusionOk="0" h="2675935" w="3815986">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0" name="Google Shape;150;p6"/>
            <p:cNvSpPr/>
            <p:nvPr/>
          </p:nvSpPr>
          <p:spPr>
            <a:xfrm>
              <a:off x="305" y="-1"/>
              <a:ext cx="3832270" cy="2876136"/>
            </a:xfrm>
            <a:custGeom>
              <a:rect b="b" l="l" r="r" t="t"/>
              <a:pathLst>
                <a:path extrusionOk="0" h="2876136" w="383227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51" name="Google Shape;151;p6"/>
          <p:cNvGrpSpPr/>
          <p:nvPr/>
        </p:nvGrpSpPr>
        <p:grpSpPr>
          <a:xfrm rot="5400000">
            <a:off x="9261422" y="68640"/>
            <a:ext cx="3142400" cy="2716805"/>
            <a:chOff x="-305" y="-4155"/>
            <a:chExt cx="2514948" cy="2174333"/>
          </a:xfrm>
        </p:grpSpPr>
        <p:sp>
          <p:nvSpPr>
            <p:cNvPr id="152" name="Google Shape;152;p6"/>
            <p:cNvSpPr/>
            <p:nvPr/>
          </p:nvSpPr>
          <p:spPr>
            <a:xfrm>
              <a:off x="-305" y="0"/>
              <a:ext cx="2514948" cy="2170178"/>
            </a:xfrm>
            <a:custGeom>
              <a:rect b="b" l="l" r="r" t="t"/>
              <a:pathLst>
                <a:path extrusionOk="0" h="2170178" w="251494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p6"/>
            <p:cNvSpPr/>
            <p:nvPr/>
          </p:nvSpPr>
          <p:spPr>
            <a:xfrm>
              <a:off x="-305" y="-4155"/>
              <a:ext cx="2493062" cy="1947896"/>
            </a:xfrm>
            <a:custGeom>
              <a:rect b="b" l="l" r="r" t="t"/>
              <a:pathLst>
                <a:path extrusionOk="0" h="1947896" w="2493062">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6"/>
            <p:cNvSpPr/>
            <p:nvPr/>
          </p:nvSpPr>
          <p:spPr>
            <a:xfrm>
              <a:off x="-305" y="0"/>
              <a:ext cx="2501089" cy="1972702"/>
            </a:xfrm>
            <a:custGeom>
              <a:rect b="b" l="l" r="r" t="t"/>
              <a:pathLst>
                <a:path extrusionOk="0" h="1972702" w="2501089">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55" name="Google Shape;155;p6"/>
            <p:cNvSpPr/>
            <p:nvPr/>
          </p:nvSpPr>
          <p:spPr>
            <a:xfrm>
              <a:off x="305" y="1"/>
              <a:ext cx="2491105" cy="1943661"/>
            </a:xfrm>
            <a:custGeom>
              <a:rect b="b" l="l" r="r" t="t"/>
              <a:pathLst>
                <a:path extrusionOk="0" h="1943661" w="2491105">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56" name="Google Shape;156;p6"/>
          <p:cNvGrpSpPr/>
          <p:nvPr/>
        </p:nvGrpSpPr>
        <p:grpSpPr>
          <a:xfrm>
            <a:off x="835418" y="2968086"/>
            <a:ext cx="10509438" cy="1628962"/>
            <a:chOff x="3080" y="1361187"/>
            <a:chExt cx="10509438" cy="1628962"/>
          </a:xfrm>
        </p:grpSpPr>
        <p:sp>
          <p:nvSpPr>
            <p:cNvPr id="157" name="Google Shape;157;p6"/>
            <p:cNvSpPr/>
            <p:nvPr/>
          </p:nvSpPr>
          <p:spPr>
            <a:xfrm>
              <a:off x="3080" y="1361187"/>
              <a:ext cx="2199649" cy="1396777"/>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6"/>
            <p:cNvSpPr/>
            <p:nvPr/>
          </p:nvSpPr>
          <p:spPr>
            <a:xfrm>
              <a:off x="247486" y="1593372"/>
              <a:ext cx="2199649" cy="1396777"/>
            </a:xfrm>
            <a:prstGeom prst="roundRect">
              <a:avLst>
                <a:gd fmla="val 10000" name="adj"/>
              </a:avLst>
            </a:prstGeom>
            <a:solidFill>
              <a:srgbClr val="A8D08C"/>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6"/>
            <p:cNvSpPr txBox="1"/>
            <p:nvPr/>
          </p:nvSpPr>
          <p:spPr>
            <a:xfrm>
              <a:off x="288396" y="1634282"/>
              <a:ext cx="2117829" cy="131495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Qu’est-ce que l’influence sociale?</a:t>
              </a:r>
              <a:endParaRPr b="0" i="0" sz="2200" u="none" cap="none" strike="noStrike">
                <a:solidFill>
                  <a:srgbClr val="000000"/>
                </a:solidFill>
                <a:latin typeface="Arial"/>
                <a:ea typeface="Arial"/>
                <a:cs typeface="Arial"/>
                <a:sym typeface="Arial"/>
              </a:endParaRPr>
            </a:p>
          </p:txBody>
        </p:sp>
        <p:sp>
          <p:nvSpPr>
            <p:cNvPr id="160" name="Google Shape;160;p6"/>
            <p:cNvSpPr/>
            <p:nvPr/>
          </p:nvSpPr>
          <p:spPr>
            <a:xfrm>
              <a:off x="2691541" y="1361187"/>
              <a:ext cx="2199649" cy="1396777"/>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6"/>
            <p:cNvSpPr/>
            <p:nvPr/>
          </p:nvSpPr>
          <p:spPr>
            <a:xfrm>
              <a:off x="2935947" y="1593372"/>
              <a:ext cx="2199649" cy="1396777"/>
            </a:xfrm>
            <a:prstGeom prst="roundRect">
              <a:avLst>
                <a:gd fmla="val 10000" name="adj"/>
              </a:avLst>
            </a:prstGeom>
            <a:solidFill>
              <a:srgbClr val="A5A5A5"/>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6"/>
            <p:cNvSpPr txBox="1"/>
            <p:nvPr/>
          </p:nvSpPr>
          <p:spPr>
            <a:xfrm>
              <a:off x="2976857" y="1634282"/>
              <a:ext cx="2117829" cy="131495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Qu’est-ce qu’une attitude?</a:t>
              </a:r>
              <a:endParaRPr b="0" i="0" sz="2200" u="none" cap="none" strike="noStrike">
                <a:solidFill>
                  <a:srgbClr val="000000"/>
                </a:solidFill>
                <a:latin typeface="Arial"/>
                <a:ea typeface="Arial"/>
                <a:cs typeface="Arial"/>
                <a:sym typeface="Arial"/>
              </a:endParaRPr>
            </a:p>
          </p:txBody>
        </p:sp>
        <p:sp>
          <p:nvSpPr>
            <p:cNvPr id="163" name="Google Shape;163;p6"/>
            <p:cNvSpPr/>
            <p:nvPr/>
          </p:nvSpPr>
          <p:spPr>
            <a:xfrm>
              <a:off x="5380002" y="1361187"/>
              <a:ext cx="2199649" cy="1396777"/>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6"/>
            <p:cNvSpPr/>
            <p:nvPr/>
          </p:nvSpPr>
          <p:spPr>
            <a:xfrm>
              <a:off x="5624408" y="1593372"/>
              <a:ext cx="2199649" cy="1396777"/>
            </a:xfrm>
            <a:prstGeom prst="roundRect">
              <a:avLst>
                <a:gd fmla="val 10000" name="adj"/>
              </a:avLst>
            </a:prstGeom>
            <a:solidFill>
              <a:srgbClr val="8DA9DB"/>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6"/>
            <p:cNvSpPr txBox="1"/>
            <p:nvPr/>
          </p:nvSpPr>
          <p:spPr>
            <a:xfrm>
              <a:off x="5665318" y="1634282"/>
              <a:ext cx="2117829" cy="131495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Qu’est-ce qu’un comportement?</a:t>
              </a:r>
              <a:endParaRPr b="0" i="0" sz="2200" u="none" cap="none" strike="noStrike">
                <a:solidFill>
                  <a:srgbClr val="000000"/>
                </a:solidFill>
                <a:latin typeface="Arial"/>
                <a:ea typeface="Arial"/>
                <a:cs typeface="Arial"/>
                <a:sym typeface="Arial"/>
              </a:endParaRPr>
            </a:p>
          </p:txBody>
        </p:sp>
        <p:sp>
          <p:nvSpPr>
            <p:cNvPr id="166" name="Google Shape;166;p6"/>
            <p:cNvSpPr/>
            <p:nvPr/>
          </p:nvSpPr>
          <p:spPr>
            <a:xfrm>
              <a:off x="8068463" y="1361187"/>
              <a:ext cx="2199649" cy="1396777"/>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6"/>
            <p:cNvSpPr/>
            <p:nvPr/>
          </p:nvSpPr>
          <p:spPr>
            <a:xfrm>
              <a:off x="8312869" y="1593372"/>
              <a:ext cx="2199649" cy="1396777"/>
            </a:xfrm>
            <a:prstGeom prst="roundRect">
              <a:avLst>
                <a:gd fmla="val 10000" name="adj"/>
              </a:avLst>
            </a:prstGeom>
            <a:solidFill>
              <a:srgbClr val="8296B0"/>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6"/>
            <p:cNvSpPr txBox="1"/>
            <p:nvPr/>
          </p:nvSpPr>
          <p:spPr>
            <a:xfrm>
              <a:off x="8353779" y="1634282"/>
              <a:ext cx="2117829" cy="131495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Qu’est-ce qu’une valeur?</a:t>
              </a:r>
              <a:endParaRPr b="0" i="0" sz="22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1"/>
          <p:cNvSpPr txBox="1"/>
          <p:nvPr>
            <p:ph type="title"/>
          </p:nvPr>
        </p:nvSpPr>
        <p:spPr>
          <a:xfrm>
            <a:off x="496328" y="2048951"/>
            <a:ext cx="4022509" cy="27600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a:solidFill>
                  <a:schemeClr val="dk1"/>
                </a:solidFill>
              </a:rPr>
              <a:t>Pour réaliser cet apprentissage:</a:t>
            </a:r>
            <a:endParaRPr b="1">
              <a:solidFill>
                <a:schemeClr val="dk1"/>
              </a:solidFill>
            </a:endParaRPr>
          </a:p>
        </p:txBody>
      </p:sp>
      <p:sp>
        <p:nvSpPr>
          <p:cNvPr id="175" name="Google Shape;175;p31"/>
          <p:cNvSpPr txBox="1"/>
          <p:nvPr>
            <p:ph idx="1" type="body"/>
          </p:nvPr>
        </p:nvSpPr>
        <p:spPr>
          <a:xfrm>
            <a:off x="6090574" y="801866"/>
            <a:ext cx="5605098" cy="5230634"/>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US" sz="3300">
                <a:solidFill>
                  <a:schemeClr val="dk1"/>
                </a:solidFill>
              </a:rPr>
              <a:t>1. Activité préparatoire</a:t>
            </a:r>
            <a:endParaRPr/>
          </a:p>
          <a:p>
            <a:pPr indent="0" lvl="0" marL="114300" rtl="0" algn="l">
              <a:lnSpc>
                <a:spcPct val="90000"/>
              </a:lnSpc>
              <a:spcBef>
                <a:spcPts val="1000"/>
              </a:spcBef>
              <a:spcAft>
                <a:spcPts val="0"/>
              </a:spcAft>
              <a:buSzPts val="1800"/>
              <a:buNone/>
            </a:pPr>
            <a:r>
              <a:rPr lang="en-US" sz="3300">
                <a:solidFill>
                  <a:schemeClr val="dk1"/>
                </a:solidFill>
              </a:rPr>
              <a:t>2. Rencontre virtuelle</a:t>
            </a:r>
            <a:endParaRPr/>
          </a:p>
          <a:p>
            <a:pPr indent="0" lvl="0" marL="114300" rtl="0" algn="l">
              <a:lnSpc>
                <a:spcPct val="90000"/>
              </a:lnSpc>
              <a:spcBef>
                <a:spcPts val="1000"/>
              </a:spcBef>
              <a:spcAft>
                <a:spcPts val="0"/>
              </a:spcAft>
              <a:buSzPts val="1800"/>
              <a:buNone/>
            </a:pPr>
            <a:r>
              <a:rPr lang="en-US" sz="3300">
                <a:solidFill>
                  <a:schemeClr val="dk1"/>
                </a:solidFill>
              </a:rPr>
              <a:t>3. Activité de réinvestissement</a:t>
            </a:r>
            <a:endParaRPr/>
          </a:p>
        </p:txBody>
      </p:sp>
      <p:grpSp>
        <p:nvGrpSpPr>
          <p:cNvPr id="176" name="Google Shape;176;p31"/>
          <p:cNvGrpSpPr/>
          <p:nvPr/>
        </p:nvGrpSpPr>
        <p:grpSpPr>
          <a:xfrm>
            <a:off x="-8137" y="0"/>
            <a:ext cx="5646974" cy="6483075"/>
            <a:chOff x="-19221" y="0"/>
            <a:chExt cx="5646974" cy="6483075"/>
          </a:xfrm>
        </p:grpSpPr>
        <p:sp>
          <p:nvSpPr>
            <p:cNvPr id="177" name="Google Shape;177;p31"/>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019"/>
                  </a:srgbClr>
                </a:gs>
                <a:gs pos="37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31"/>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019"/>
                  </a:srgbClr>
                </a:gs>
                <a:gs pos="2000">
                  <a:srgbClr val="FFFFFF">
                    <a:alpha val="9019"/>
                  </a:srgbClr>
                </a:gs>
                <a:gs pos="54000">
                  <a:srgbClr val="70AD47">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p31"/>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p31"/>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31"/>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019"/>
                  </a:srgbClr>
                </a:gs>
                <a:gs pos="2000">
                  <a:srgbClr val="FFFFFF">
                    <a:alpha val="9019"/>
                  </a:srgbClr>
                </a:gs>
                <a:gs pos="16000">
                  <a:srgbClr val="70AD47">
                    <a:alpha val="9019"/>
                  </a:srgbClr>
                </a:gs>
                <a:gs pos="74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7"/>
          <p:cNvSpPr/>
          <p:nvPr/>
        </p:nvSpPr>
        <p:spPr>
          <a:xfrm>
            <a:off x="62951"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88" name="Google Shape;188;p7"/>
          <p:cNvGrpSpPr/>
          <p:nvPr/>
        </p:nvGrpSpPr>
        <p:grpSpPr>
          <a:xfrm>
            <a:off x="0" y="12929"/>
            <a:ext cx="12188952" cy="3490956"/>
            <a:chOff x="651279" y="598259"/>
            <a:chExt cx="10889442" cy="5680742"/>
          </a:xfrm>
        </p:grpSpPr>
        <p:sp>
          <p:nvSpPr>
            <p:cNvPr id="189" name="Google Shape;189;p7"/>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7"/>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91" name="Google Shape;191;p7"/>
          <p:cNvGrpSpPr/>
          <p:nvPr/>
        </p:nvGrpSpPr>
        <p:grpSpPr>
          <a:xfrm>
            <a:off x="0" y="0"/>
            <a:ext cx="12188952" cy="6858000"/>
            <a:chOff x="0" y="0"/>
            <a:chExt cx="12188952" cy="6858000"/>
          </a:xfrm>
        </p:grpSpPr>
        <p:sp>
          <p:nvSpPr>
            <p:cNvPr id="192" name="Google Shape;192;p7"/>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p7"/>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7"/>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7"/>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p7"/>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7" name="Google Shape;197;p7"/>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8" name="Google Shape;198;p7"/>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99" name="Google Shape;199;p7"/>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2400"/>
              <a:buNone/>
            </a:pPr>
            <a:r>
              <a:rPr b="1" lang="en-US" sz="3300">
                <a:solidFill>
                  <a:srgbClr val="61A1AB"/>
                </a:solidFill>
              </a:rPr>
              <a:t>Rencontre virtuelle</a:t>
            </a:r>
            <a:endParaRPr b="1" sz="3300">
              <a:solidFill>
                <a:srgbClr val="61A1AB"/>
              </a:solidFill>
            </a:endParaRPr>
          </a:p>
          <a:p>
            <a:pPr indent="0" lvl="0" marL="0" rtl="0" algn="ctr">
              <a:lnSpc>
                <a:spcPct val="90000"/>
              </a:lnSpc>
              <a:spcBef>
                <a:spcPts val="0"/>
              </a:spcBef>
              <a:spcAft>
                <a:spcPts val="0"/>
              </a:spcAft>
              <a:buClr>
                <a:schemeClr val="dk2"/>
              </a:buClr>
              <a:buSzPts val="2400"/>
              <a:buNone/>
            </a:pPr>
            <a:r>
              <a:rPr b="1" lang="en-US" sz="3300">
                <a:solidFill>
                  <a:srgbClr val="61A1AB"/>
                </a:solidFill>
              </a:rPr>
              <a:t>Lecture interactive</a:t>
            </a:r>
            <a:endParaRPr b="1" sz="3300">
              <a:solidFill>
                <a:srgbClr val="61A1AB"/>
              </a:solidFill>
            </a:endParaRPr>
          </a:p>
          <a:p>
            <a:pPr indent="0" lvl="0" marL="0" rtl="0" algn="l">
              <a:lnSpc>
                <a:spcPct val="90000"/>
              </a:lnSpc>
              <a:spcBef>
                <a:spcPts val="0"/>
              </a:spcBef>
              <a:spcAft>
                <a:spcPts val="0"/>
              </a:spcAft>
              <a:buClr>
                <a:schemeClr val="dk2"/>
              </a:buClr>
              <a:buSzPts val="2400"/>
              <a:buNone/>
            </a:pPr>
            <a:r>
              <a:t/>
            </a:r>
            <a:endParaRPr b="1" sz="3300">
              <a:solidFill>
                <a:srgbClr val="61A1AB"/>
              </a:solidFill>
            </a:endParaRPr>
          </a:p>
          <a:p>
            <a:pPr indent="0" lvl="0" marL="0" rtl="0" algn="l">
              <a:lnSpc>
                <a:spcPct val="90000"/>
              </a:lnSpc>
              <a:spcBef>
                <a:spcPts val="0"/>
              </a:spcBef>
              <a:spcAft>
                <a:spcPts val="0"/>
              </a:spcAft>
              <a:buClr>
                <a:schemeClr val="dk2"/>
              </a:buClr>
              <a:buSzPts val="2400"/>
              <a:buNone/>
            </a:pPr>
            <a:r>
              <a:rPr b="1" i="1" lang="en-US" sz="3300"/>
              <a:t>Le mardi 28 novembre 8h30 </a:t>
            </a:r>
            <a:endParaRPr b="1" i="1" sz="3300"/>
          </a:p>
        </p:txBody>
      </p:sp>
      <p:pic>
        <p:nvPicPr>
          <p:cNvPr id="200" name="Google Shape;200;p7"/>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
        <p:nvSpPr>
          <p:cNvPr id="201" name="Google Shape;201;p7"/>
          <p:cNvSpPr txBox="1"/>
          <p:nvPr>
            <p:ph type="title"/>
          </p:nvPr>
        </p:nvSpPr>
        <p:spPr>
          <a:xfrm>
            <a:off x="515874" y="1014575"/>
            <a:ext cx="6923503"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L’influence, ça s’apprivoise!</a:t>
            </a:r>
            <a:endParaRPr b="1">
              <a:solidFill>
                <a:schemeClr val="lt1"/>
              </a:solidFill>
            </a:endParaRPr>
          </a:p>
        </p:txBody>
      </p:sp>
      <p:pic>
        <p:nvPicPr>
          <p:cNvPr id="202" name="Google Shape;202;p7"/>
          <p:cNvPicPr preferRelativeResize="0"/>
          <p:nvPr/>
        </p:nvPicPr>
        <p:blipFill rotWithShape="1">
          <a:blip r:embed="rId4">
            <a:alphaModFix/>
          </a:blip>
          <a:srcRect b="0" l="0" r="0" t="0"/>
          <a:stretch/>
        </p:blipFill>
        <p:spPr>
          <a:xfrm>
            <a:off x="7715973" y="1041928"/>
            <a:ext cx="3227829" cy="42944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p32"/>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9" name="Google Shape;209;p32"/>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0" name="Google Shape;210;p32"/>
          <p:cNvSpPr txBox="1"/>
          <p:nvPr>
            <p:ph type="ctrTitle"/>
          </p:nvPr>
        </p:nvSpPr>
        <p:spPr>
          <a:xfrm>
            <a:off x="892817" y="1139246"/>
            <a:ext cx="5094135" cy="27446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2800"/>
              <a:buFont typeface="Calibri"/>
              <a:buNone/>
            </a:pPr>
            <a:r>
              <a:rPr b="1" i="0" lang="en-US" sz="2500" u="none" strike="noStrike">
                <a:solidFill>
                  <a:srgbClr val="FFFFFF"/>
                </a:solidFill>
                <a:latin typeface="Calibri"/>
                <a:ea typeface="Calibri"/>
                <a:cs typeface="Calibri"/>
                <a:sym typeface="Calibri"/>
              </a:rPr>
              <a:t>Influence sociale</a:t>
            </a:r>
            <a:br>
              <a:rPr b="1" i="0" lang="en-US" sz="2800" u="none" strike="noStrike">
                <a:solidFill>
                  <a:srgbClr val="FFFFFF"/>
                </a:solidFill>
                <a:latin typeface="Calibri"/>
                <a:ea typeface="Calibri"/>
                <a:cs typeface="Calibri"/>
                <a:sym typeface="Calibri"/>
              </a:rPr>
            </a:br>
            <a:br>
              <a:rPr b="1" lang="en-US" sz="2400">
                <a:solidFill>
                  <a:srgbClr val="FFFFFF"/>
                </a:solidFill>
              </a:rPr>
            </a:br>
            <a:r>
              <a:rPr b="1" i="0" lang="en-US" sz="2200" u="none" strike="noStrike">
                <a:solidFill>
                  <a:schemeClr val="lt1"/>
                </a:solidFill>
                <a:latin typeface="Calibri"/>
                <a:ea typeface="Calibri"/>
                <a:cs typeface="Calibri"/>
                <a:sym typeface="Calibri"/>
              </a:rPr>
              <a:t>Sélectionner </a:t>
            </a:r>
            <a:r>
              <a:rPr b="1" lang="en-US" sz="2200">
                <a:solidFill>
                  <a:schemeClr val="lt1"/>
                </a:solidFill>
              </a:rPr>
              <a:t>des exemples où ses attitudes, ses comportements ou ses valeurs sont influencés par les autres, puis des exemples où l’élève a de l’influence sur les autres</a:t>
            </a:r>
            <a:endParaRPr b="1" sz="2200">
              <a:solidFill>
                <a:schemeClr val="lt1"/>
              </a:solidFill>
            </a:endParaRPr>
          </a:p>
        </p:txBody>
      </p:sp>
      <p:sp>
        <p:nvSpPr>
          <p:cNvPr id="211" name="Google Shape;211;p32"/>
          <p:cNvSpPr txBox="1"/>
          <p:nvPr>
            <p:ph idx="1" type="subTitle"/>
          </p:nvPr>
        </p:nvSpPr>
        <p:spPr>
          <a:xfrm>
            <a:off x="892817" y="4565063"/>
            <a:ext cx="6136057" cy="1881751"/>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latin typeface="Quattrocento Sans"/>
                <a:ea typeface="Quattrocento Sans"/>
                <a:cs typeface="Quattrocento Sans"/>
                <a:sym typeface="Quattrocento Sans"/>
              </a:rPr>
              <a:t>Se familiariser avec le concept d’influence sociale; </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latin typeface="Quattrocento Sans"/>
                <a:ea typeface="Quattrocento Sans"/>
                <a:cs typeface="Quattrocento Sans"/>
                <a:sym typeface="Quattrocento Sans"/>
              </a:rPr>
              <a:t>Reconnaître qu’on peut être influencé par les autres et influencer ceux-ci; </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latin typeface="Quattrocento Sans"/>
                <a:ea typeface="Quattrocento Sans"/>
                <a:cs typeface="Quattrocento Sans"/>
                <a:sym typeface="Quattrocento Sans"/>
              </a:rPr>
              <a:t>Apprendre à se connaître lors de ses interactions avec les autres.</a:t>
            </a:r>
            <a:endParaRPr/>
          </a:p>
        </p:txBody>
      </p:sp>
      <p:sp>
        <p:nvSpPr>
          <p:cNvPr id="212" name="Google Shape;212;p32"/>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3" name="Google Shape;213;p32"/>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4" name="Google Shape;214;p32"/>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5" name="Google Shape;215;p32"/>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216" name="Google Shape;216;p32"/>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3"/>
          <p:cNvPicPr preferRelativeResize="0"/>
          <p:nvPr/>
        </p:nvPicPr>
        <p:blipFill rotWithShape="1">
          <a:blip r:embed="rId3">
            <a:alphaModFix/>
          </a:blip>
          <a:srcRect b="0" l="0" r="0" t="0"/>
          <a:stretch/>
        </p:blipFill>
        <p:spPr>
          <a:xfrm>
            <a:off x="894624" y="518706"/>
            <a:ext cx="10402752" cy="58205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2023-03-28T13:49:10Z</dcterms:created>
  <dc:creator>Lebel Manon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0x010100170BED8EBC8708498ECF6D2AF371C0E3</vt:lpwstr>
  </property>
  <property fmtid="{D5CDD505-2E9C-101B-9397-08002B2CF9AE}" pid="3" name="MediaServiceImageTags">
    <vt:lpwstr/>
  </property>
</Properties>
</file>