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9MeFrtr3UVq936yHSNewndZ6/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7.xml"/><Relationship Id="rId33" Type="http://schemas.openxmlformats.org/officeDocument/2006/relationships/font" Target="fonts/QuattrocentoSans-boldItalic.fntdata"/><Relationship Id="rId10" Type="http://schemas.openxmlformats.org/officeDocument/2006/relationships/slide" Target="slides/slide6.xml"/><Relationship Id="rId32" Type="http://schemas.openxmlformats.org/officeDocument/2006/relationships/font" Target="fonts/QuattrocentoSans-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qu’ils débutent aujourd’hui l’apprentissage d’un nouveau contenu en orientation scolaire et professionnelle, c’est-à-dire, un COSP qui se nomme: Occupation des gens de l’entourage</a:t>
            </a:r>
            <a:endParaRPr/>
          </a:p>
          <a:p>
            <a:pPr indent="0" lvl="0" marL="0" rtl="0" algn="l">
              <a:lnSpc>
                <a:spcPct val="100000"/>
              </a:lnSpc>
              <a:spcBef>
                <a:spcPts val="0"/>
              </a:spcBef>
              <a:spcAft>
                <a:spcPts val="0"/>
              </a:spcAft>
              <a:buSzPts val="1400"/>
              <a:buNone/>
            </a:pPr>
            <a:r>
              <a:rPr lang="en-US"/>
              <a:t>Ce COSP va se vivre en trois parties: aujourd’hui avec des activités de préparation, lors d’une rencontre virtuelle avec École en réseau et leur annoncer qu’un retour sera fait avec, après la rencontre en réseau, afin de s’assurer que l’apprentissage est intégré.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Afin de s’assurer que les éléments intéressants à inclure dans les descriptions aient tous été nommés, présenter cette liste aux élèves. Leur indiquer que ceux-ci reformulent ou complètent leurs idées.</a:t>
            </a:r>
            <a:endParaRPr/>
          </a:p>
        </p:txBody>
      </p:sp>
      <p:sp>
        <p:nvSpPr>
          <p:cNvPr id="221" name="Google Shape;22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Indiquer aux élèves que nous ferons les étapes de préparation et  de réalisation de l’entrevue ensemble afin qu’ils aient un modèle pour pouvoir le faire à leur tour.</a:t>
            </a:r>
            <a:endParaRPr/>
          </a:p>
          <a:p>
            <a:pPr indent="-228600" lvl="0" marL="457200" marR="0" rtl="0" algn="l">
              <a:lnSpc>
                <a:spcPct val="100000"/>
              </a:lnSpc>
              <a:spcBef>
                <a:spcPts val="0"/>
              </a:spcBef>
              <a:spcAft>
                <a:spcPts val="0"/>
              </a:spcAft>
              <a:buSzPts val="1400"/>
              <a:buNone/>
            </a:pPr>
            <a:r>
              <a:rPr lang="en-US"/>
              <a:t>Présenter aux élèves la personne que nous allons interviewer, mentionner son nom et son occupation. </a:t>
            </a:r>
            <a:endParaRPr/>
          </a:p>
        </p:txBody>
      </p:sp>
      <p:sp>
        <p:nvSpPr>
          <p:cNvPr id="227" name="Google Shape;22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s’ils connaissent quelqu’un qui exerce cette occupation.</a:t>
            </a:r>
            <a:endParaRPr/>
          </a:p>
        </p:txBody>
      </p:sp>
      <p:sp>
        <p:nvSpPr>
          <p:cNvPr id="233" name="Google Shape;23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d’indiquer en 2 ou 3 phrases, ce qu’ils connaissent déjà à propos de cette occupation.</a:t>
            </a:r>
            <a:endParaRPr/>
          </a:p>
        </p:txBody>
      </p:sp>
      <p:sp>
        <p:nvSpPr>
          <p:cNvPr id="239" name="Google Shape;23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d’inscrire les éléments qu’ils souhaitent inclure dans la description à l’aide de mots-clés.</a:t>
            </a:r>
            <a:endParaRPr/>
          </a:p>
        </p:txBody>
      </p:sp>
      <p:sp>
        <p:nvSpPr>
          <p:cNvPr id="245" name="Google Shape;24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 composer deux ou trois questions qui permettent de recueillir les informations nécessaires pour inclure ces éléments dans la description. </a:t>
            </a:r>
            <a:r>
              <a:rPr b="0" i="0" lang="en-US" u="none" strike="noStrike">
                <a:solidFill>
                  <a:srgbClr val="000000"/>
                </a:solidFill>
                <a:latin typeface="Calibri"/>
                <a:ea typeface="Calibri"/>
                <a:cs typeface="Calibri"/>
                <a:sym typeface="Calibri"/>
              </a:rPr>
              <a:t>Octroyer 4 votes par équipe pour choisir les questions que nous poserons à notre invité.</a:t>
            </a:r>
            <a:endParaRPr/>
          </a:p>
          <a:p>
            <a:pPr indent="-228600" lvl="0" marL="457200" marR="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Noter les 3 questions que nous retiendrons.</a:t>
            </a:r>
            <a:endParaRPr/>
          </a:p>
        </p:txBody>
      </p:sp>
      <p:sp>
        <p:nvSpPr>
          <p:cNvPr id="251" name="Google Shape;25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Indiquer aux élèves qu’ils doivent noter ce qu’ils apprennent dans leur cahier de l’élève.</a:t>
            </a:r>
            <a:endParaRPr/>
          </a:p>
          <a:p>
            <a:pPr indent="-228600" lvl="0" marL="457200" marR="0" rtl="0" algn="l">
              <a:lnSpc>
                <a:spcPct val="100000"/>
              </a:lnSpc>
              <a:spcBef>
                <a:spcPts val="0"/>
              </a:spcBef>
              <a:spcAft>
                <a:spcPts val="0"/>
              </a:spcAft>
              <a:buSzPts val="1400"/>
              <a:buNone/>
            </a:pPr>
            <a:r>
              <a:rPr lang="en-US"/>
              <a:t>Arrêter le partage d’écran et mettre l’invité en évidence pour que les classes le voient bien.</a:t>
            </a:r>
            <a:endParaRPr/>
          </a:p>
          <a:p>
            <a:pPr indent="-228600" lvl="0" marL="457200" marR="0" rtl="0" algn="l">
              <a:lnSpc>
                <a:spcPct val="100000"/>
              </a:lnSpc>
              <a:spcBef>
                <a:spcPts val="0"/>
              </a:spcBef>
              <a:spcAft>
                <a:spcPts val="0"/>
              </a:spcAft>
              <a:buSzPts val="1400"/>
              <a:buNone/>
            </a:pPr>
            <a:r>
              <a:rPr lang="en-US"/>
              <a:t>Poser les questions retenues à l’invité.</a:t>
            </a:r>
            <a:endParaRPr/>
          </a:p>
        </p:txBody>
      </p:sp>
      <p:sp>
        <p:nvSpPr>
          <p:cNvPr id="257" name="Google Shape;257;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d’indiquer ce qu’ils ont appris sur cette occupation à l’aide de mots-clés.</a:t>
            </a:r>
            <a:endParaRPr/>
          </a:p>
        </p:txBody>
      </p:sp>
      <p:sp>
        <p:nvSpPr>
          <p:cNvPr id="263" name="Google Shape;26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les étapes de l’activité de réinvestissement:</a:t>
            </a:r>
            <a:endParaRPr/>
          </a:p>
          <a:p>
            <a:pPr indent="-171450" lvl="0" marL="171450" rtl="0" algn="l">
              <a:lnSpc>
                <a:spcPct val="100000"/>
              </a:lnSpc>
              <a:spcBef>
                <a:spcPts val="0"/>
              </a:spcBef>
              <a:spcAft>
                <a:spcPts val="0"/>
              </a:spcAft>
              <a:buSzPts val="1400"/>
              <a:buFont typeface="Calibri"/>
              <a:buChar char="-"/>
            </a:pPr>
            <a:r>
              <a:rPr lang="en-US"/>
              <a:t>Choix de deux personnes de votre entourage à interviewer</a:t>
            </a:r>
            <a:endParaRPr/>
          </a:p>
          <a:p>
            <a:pPr indent="-171450" lvl="0" marL="171450" rtl="0" algn="l">
              <a:lnSpc>
                <a:spcPct val="100000"/>
              </a:lnSpc>
              <a:spcBef>
                <a:spcPts val="0"/>
              </a:spcBef>
              <a:spcAft>
                <a:spcPts val="0"/>
              </a:spcAft>
              <a:buSzPts val="1400"/>
              <a:buFont typeface="Calibri"/>
              <a:buChar char="-"/>
            </a:pPr>
            <a:r>
              <a:rPr lang="en-US"/>
              <a:t>Réalisation des entrevues</a:t>
            </a:r>
            <a:endParaRPr/>
          </a:p>
          <a:p>
            <a:pPr indent="-171450" lvl="0" marL="171450" rtl="0" algn="l">
              <a:lnSpc>
                <a:spcPct val="100000"/>
              </a:lnSpc>
              <a:spcBef>
                <a:spcPts val="0"/>
              </a:spcBef>
              <a:spcAft>
                <a:spcPts val="0"/>
              </a:spcAft>
              <a:buSzPts val="1400"/>
              <a:buFont typeface="Calibri"/>
              <a:buChar char="-"/>
            </a:pPr>
            <a:r>
              <a:rPr lang="en-US"/>
              <a:t>Élaboration de la description de leur occupation</a:t>
            </a:r>
            <a:endParaRPr/>
          </a:p>
          <a:p>
            <a:pPr indent="-171450" lvl="0" marL="171450" rtl="0" algn="l">
              <a:lnSpc>
                <a:spcPct val="100000"/>
              </a:lnSpc>
              <a:spcBef>
                <a:spcPts val="0"/>
              </a:spcBef>
              <a:spcAft>
                <a:spcPts val="0"/>
              </a:spcAft>
              <a:buSzPts val="1400"/>
              <a:buFont typeface="Calibri"/>
              <a:buChar char="-"/>
            </a:pPr>
            <a:r>
              <a:rPr lang="en-US"/>
              <a:t>Création d’un “mur des occupations” avec les descriptions élaborées par les élèves de la classe</a:t>
            </a:r>
            <a:endParaRPr/>
          </a:p>
          <a:p>
            <a:pPr indent="-171450" lvl="0" marL="171450" rtl="0" algn="l">
              <a:lnSpc>
                <a:spcPct val="100000"/>
              </a:lnSpc>
              <a:spcBef>
                <a:spcPts val="0"/>
              </a:spcBef>
              <a:spcAft>
                <a:spcPts val="0"/>
              </a:spcAft>
              <a:buSzPts val="1400"/>
              <a:buFont typeface="Calibri"/>
              <a:buChar char="-"/>
            </a:pPr>
            <a:r>
              <a:rPr lang="en-US"/>
              <a:t>Répondre à des questions d’intégration afin de s'assurer de l'apprentissage (de l'atteinte du résultat attendu).</a:t>
            </a:r>
            <a:endParaRPr/>
          </a:p>
        </p:txBody>
      </p:sp>
      <p:sp>
        <p:nvSpPr>
          <p:cNvPr id="269" name="Google Shape;2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Ces activités sont nécessaires afin de faire vivre l'apprentissage COSP dans son entièreté aux élèves.</a:t>
            </a:r>
            <a:endParaRPr/>
          </a:p>
        </p:txBody>
      </p:sp>
      <p:sp>
        <p:nvSpPr>
          <p:cNvPr id="282" name="Google Shape;28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que dès le troisième cycle du primaire et jusqu’à la fin du secondaire, les COSP </a:t>
            </a:r>
            <a:r>
              <a:rPr lang="en-US">
                <a:solidFill>
                  <a:srgbClr val="000000"/>
                </a:solidFill>
              </a:rPr>
              <a:t>permettent aux </a:t>
            </a:r>
            <a:r>
              <a:rPr b="0" i="0" lang="en-US" u="none" strike="noStrike">
                <a:solidFill>
                  <a:srgbClr val="000000"/>
                </a:solidFill>
              </a:rPr>
              <a:t>élèves de s’intéresser </a:t>
            </a:r>
            <a:r>
              <a:rPr lang="en-US">
                <a:solidFill>
                  <a:srgbClr val="000000"/>
                </a:solidFill>
              </a:rPr>
              <a:t>à leur </a:t>
            </a:r>
            <a:r>
              <a:rPr b="0" i="0" lang="en-US" u="none" strike="noStrike">
                <a:solidFill>
                  <a:srgbClr val="000000"/>
                </a:solidFill>
              </a:rPr>
              <a:t>développement personnel et scolaire </a:t>
            </a:r>
            <a:r>
              <a:rPr lang="en-US">
                <a:solidFill>
                  <a:srgbClr val="000000"/>
                </a:solidFill>
              </a:rPr>
              <a:t>afin de se préparer</a:t>
            </a:r>
            <a:r>
              <a:rPr b="0" i="0" lang="en-US" u="none" strike="noStrike">
                <a:solidFill>
                  <a:srgbClr val="000000"/>
                </a:solidFill>
              </a:rPr>
              <a:t> </a:t>
            </a:r>
            <a:r>
              <a:rPr lang="en-US">
                <a:solidFill>
                  <a:srgbClr val="000000"/>
                </a:solidFill>
              </a:rPr>
              <a:t>à leur avenir</a:t>
            </a:r>
            <a:r>
              <a:rPr b="0" i="0" lang="en-US" u="none" strike="noStrike">
                <a:solidFill>
                  <a:srgbClr val="000000"/>
                </a:solidFill>
              </a:rPr>
              <a:t>. Il s’agit d’un éveil à la connaissance de soi, à la connaissance du monde scolaire et à celle du monde du travail.</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des composantes du COSP : </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Thème du COSP : </a:t>
            </a:r>
            <a:r>
              <a:rPr lang="en-US">
                <a:solidFill>
                  <a:srgbClr val="000000"/>
                </a:solidFill>
              </a:rPr>
              <a:t>Occupation des gens de l’entourage</a:t>
            </a:r>
            <a:endParaRPr b="0" i="0">
              <a:solidFill>
                <a:srgbClr val="444444"/>
              </a:solidFill>
            </a:endParaRPr>
          </a:p>
          <a:p>
            <a:pPr indent="-228600" lvl="0" marL="457200" marR="0" rtl="0" algn="l">
              <a:lnSpc>
                <a:spcPct val="100000"/>
              </a:lnSpc>
              <a:spcBef>
                <a:spcPts val="0"/>
              </a:spcBef>
              <a:spcAft>
                <a:spcPts val="0"/>
              </a:spcAft>
              <a:buClr>
                <a:srgbClr val="000000"/>
              </a:buClr>
              <a:buSzPts val="1400"/>
              <a:buFont typeface="Arial"/>
              <a:buNone/>
            </a:pPr>
            <a:r>
              <a:rPr b="0" i="0" lang="en-US" u="none" strike="noStrike">
                <a:solidFill>
                  <a:srgbClr val="000000"/>
                </a:solidFill>
              </a:rPr>
              <a:t>Résultat attendu (RA) : </a:t>
            </a:r>
            <a:r>
              <a:rPr b="0" lang="en-US" sz="1800">
                <a:solidFill>
                  <a:srgbClr val="7030A0"/>
                </a:solidFill>
              </a:rPr>
              <a:t>Élaborer une description de l’occupation des gens de son entourage immédiat </a:t>
            </a:r>
            <a:r>
              <a:rPr b="0" i="0" lang="en-US" u="none" strike="noStrike">
                <a:solidFill>
                  <a:srgbClr val="000000"/>
                </a:solidFill>
              </a:rPr>
              <a:t>(La stratégie d’apprentissage fait partie du RA).</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Stratégie d’apprentissage Élaborer : Développer ou transformer l’information pour reprendre ou exprimer sous différentes formes ses principales caractéristiques ou composantes (paraphraser, formuler des exemples, créer des analogies)</a:t>
            </a:r>
            <a:endParaRPr/>
          </a:p>
          <a:p>
            <a:pPr indent="-228600" lvl="0" marL="457200" rtl="0" algn="l">
              <a:lnSpc>
                <a:spcPct val="100000"/>
              </a:lnSpc>
              <a:spcBef>
                <a:spcPts val="0"/>
              </a:spcBef>
              <a:spcAft>
                <a:spcPts val="0"/>
              </a:spcAft>
              <a:buSzPts val="1400"/>
              <a:buNone/>
            </a:pPr>
            <a:r>
              <a:rPr b="0" i="0" lang="en-US" u="none" strike="noStrike">
                <a:solidFill>
                  <a:srgbClr val="000000"/>
                </a:solidFill>
              </a:rPr>
              <a:t>Axe de connaissance: Connaissance du monde du travail</a:t>
            </a:r>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Rappeler les tâches qui seront réalisées pour atteindre le résultat attendu :</a:t>
            </a:r>
            <a:endParaRPr/>
          </a:p>
          <a:p>
            <a:pPr indent="-171450" lvl="0" marL="171450" rtl="0" algn="l">
              <a:lnSpc>
                <a:spcPct val="100000"/>
              </a:lnSpc>
              <a:spcBef>
                <a:spcPts val="0"/>
              </a:spcBef>
              <a:spcAft>
                <a:spcPts val="0"/>
              </a:spcAft>
              <a:buSzPts val="1400"/>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Char char="•"/>
            </a:pPr>
            <a:r>
              <a:rPr lang="en-US"/>
              <a:t>Rencontre virtuelle: Modélisation de la stratégie permettant d’élaborer une description de l’occupation de gens de l’entourage des élèves</a:t>
            </a:r>
            <a:endParaRPr/>
          </a:p>
          <a:p>
            <a:pPr indent="-171450" lvl="0" marL="171450" rtl="0" algn="l">
              <a:lnSpc>
                <a:spcPct val="100000"/>
              </a:lnSpc>
              <a:spcBef>
                <a:spcPts val="0"/>
              </a:spcBef>
              <a:spcAft>
                <a:spcPts val="0"/>
              </a:spcAft>
              <a:buSzPts val="1400"/>
              <a:buChar char="•"/>
            </a:pPr>
            <a:r>
              <a:rPr lang="en-US"/>
              <a:t>Aujourd’hui: Préparation de l’entrevue de gens de votre entourage</a:t>
            </a:r>
            <a:endParaRPr/>
          </a:p>
          <a:p>
            <a:pPr indent="-171450" lvl="0" marL="171450" rtl="0" algn="l">
              <a:lnSpc>
                <a:spcPct val="100000"/>
              </a:lnSpc>
              <a:spcBef>
                <a:spcPts val="0"/>
              </a:spcBef>
              <a:spcAft>
                <a:spcPts val="0"/>
              </a:spcAft>
              <a:buSzPts val="1400"/>
              <a:buChar char="•"/>
            </a:pPr>
            <a:r>
              <a:rPr lang="en-US"/>
              <a:t>Pour terminer: Élaboration de la description de leur occupation + questions d’intégration</a:t>
            </a:r>
            <a:endParaRPr/>
          </a:p>
        </p:txBody>
      </p:sp>
      <p:sp>
        <p:nvSpPr>
          <p:cNvPr id="303" name="Google Shape;30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Les élèves inscrivent le nom et l’occupation des gens qu’ils souhaitent interviewer dans leur cahier de l’élève (question 1)</a:t>
            </a:r>
            <a:endParaRPr/>
          </a:p>
          <a:p>
            <a:pPr indent="0" lvl="0" marL="0" rtl="0" algn="l">
              <a:lnSpc>
                <a:spcPct val="100000"/>
              </a:lnSpc>
              <a:spcBef>
                <a:spcPts val="0"/>
              </a:spcBef>
              <a:spcAft>
                <a:spcPts val="0"/>
              </a:spcAft>
              <a:buClr>
                <a:schemeClr val="dk1"/>
              </a:buClr>
              <a:buSzPts val="1200"/>
              <a:buFont typeface="Calibri"/>
              <a:buNone/>
            </a:pPr>
            <a:r>
              <a:rPr lang="en-US"/>
              <a:t>Ils écrivent ce qu’ils connaissent déjà de ces occupations (question 2)</a:t>
            </a:r>
            <a:endParaRPr/>
          </a:p>
        </p:txBody>
      </p:sp>
      <p:sp>
        <p:nvSpPr>
          <p:cNvPr id="317" name="Google Shape;31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Il est suggéré de faire un retour sur les éléments à inclure dans la description des métiers (ex: : champs d’intérêt et aptitudes nécessaires pour exercer le métier dont il est question, méthodes de travail, valeurs ou atouts qui influencent le choix d’une carrière ou d’une activité bénévole, résumé du travail, qualités et habiletés requises, formation, outils)</a:t>
            </a:r>
            <a:endParaRPr/>
          </a:p>
          <a:p>
            <a:pPr indent="-228600" lvl="0" marL="457200" marR="0" rtl="0" algn="l">
              <a:lnSpc>
                <a:spcPct val="100000"/>
              </a:lnSpc>
              <a:spcBef>
                <a:spcPts val="0"/>
              </a:spcBef>
              <a:spcAft>
                <a:spcPts val="0"/>
              </a:spcAft>
              <a:buSzPts val="1400"/>
              <a:buNone/>
            </a:pPr>
            <a:r>
              <a:rPr lang="en-US"/>
              <a:t>Ensuite, les élèves écrivent 3 à 4 questions qu’ils souhaitent poser aux personnes de leur entourage dans le tableau de la question 3.</a:t>
            </a:r>
            <a:endParaRPr/>
          </a:p>
          <a:p>
            <a:pPr indent="-228600" lvl="0" marL="457200" marR="0" rtl="0" algn="l">
              <a:lnSpc>
                <a:spcPct val="100000"/>
              </a:lnSpc>
              <a:spcBef>
                <a:spcPts val="0"/>
              </a:spcBef>
              <a:spcAft>
                <a:spcPts val="0"/>
              </a:spcAft>
              <a:buSzPts val="1400"/>
              <a:buNone/>
            </a:pPr>
            <a:r>
              <a:rPr lang="en-US"/>
              <a:t>Ils apportent leur cahier à la maison et réalisent les entrevues en devoir.</a:t>
            </a:r>
            <a:endParaRPr/>
          </a:p>
        </p:txBody>
      </p:sp>
      <p:sp>
        <p:nvSpPr>
          <p:cNvPr id="329" name="Google Shape;329;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Les descriptions élaborées par les élèves serviront à créer un « mur des occupations ». Il est possible d’utiliser la fiche de l’élève pour faire une version papier affichée dans la classe ou de créer un Padlet pour faire un mur numérique.</a:t>
            </a:r>
            <a:endParaRPr/>
          </a:p>
        </p:txBody>
      </p:sp>
      <p:sp>
        <p:nvSpPr>
          <p:cNvPr id="341" name="Google Shape;34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individuellement aux 3 questions dans leur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Animer une discussion à partir de leurs réponses.</a:t>
            </a:r>
            <a:endParaRPr/>
          </a:p>
          <a:p>
            <a:pPr indent="0" lvl="0" marL="0" rtl="0" algn="l">
              <a:lnSpc>
                <a:spcPct val="100000"/>
              </a:lnSpc>
              <a:spcBef>
                <a:spcPts val="0"/>
              </a:spcBef>
              <a:spcAft>
                <a:spcPts val="0"/>
              </a:spcAft>
              <a:buClr>
                <a:schemeClr val="dk1"/>
              </a:buClr>
              <a:buSzPts val="1200"/>
              <a:buNone/>
            </a:pPr>
            <a:r>
              <a:t/>
            </a:r>
            <a:endParaRPr/>
          </a:p>
        </p:txBody>
      </p:sp>
      <p:sp>
        <p:nvSpPr>
          <p:cNvPr id="353" name="Google Shape;35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800">
                <a:solidFill>
                  <a:srgbClr val="000000"/>
                </a:solidFill>
                <a:latin typeface="Calibri"/>
                <a:ea typeface="Calibri"/>
                <a:cs typeface="Calibri"/>
                <a:sym typeface="Calibri"/>
              </a:rPr>
              <a:t>Annoncer, si vous avez prévu y participer, le prochain COSP qui sera vécu en réseau, en février.</a:t>
            </a:r>
            <a:endParaRPr/>
          </a:p>
        </p:txBody>
      </p:sp>
      <p:sp>
        <p:nvSpPr>
          <p:cNvPr id="373" name="Google Shape;373;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a:t>
            </a:r>
            <a:endParaRPr/>
          </a:p>
          <a:p>
            <a:pPr indent="0" lvl="0" marL="0" rtl="0" algn="l">
              <a:lnSpc>
                <a:spcPct val="100000"/>
              </a:lnSpc>
              <a:spcBef>
                <a:spcPts val="0"/>
              </a:spcBef>
              <a:spcAft>
                <a:spcPts val="0"/>
              </a:spcAft>
              <a:buSzPts val="1400"/>
              <a:buNone/>
            </a:pPr>
            <a:r>
              <a:rPr lang="en-US"/>
              <a:t>Exemple d’explication « Vous ferez des apprentissages liés au COSP Occupation des gens de l’entourage. Vous aurez à vous renseigner sur l’occupation d’au moins deux personnes de votre entourage immédiat. À la fin, vous serez en mesure d’élaborer, c’est-à-dire de faire des liens entre ce que vous savez déjà et ce que vous apprenez en effectuant la description de l’occupation des personnes de votre entourage. » </a:t>
            </a:r>
            <a:r>
              <a:rPr lang="en-US" sz="1800">
                <a:latin typeface="Quattrocento Sans"/>
                <a:ea typeface="Quattrocento Sans"/>
                <a:cs typeface="Quattrocento Sans"/>
                <a:sym typeface="Quattrocento Sans"/>
              </a:rPr>
              <a:t>Vous serez également invités à écrire en vos mots ce que vous retenez et ce qui vous plait sur une occupation.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Réactiver les connaissances antérieures des élèves en les questionnant sur les notions d’occupation et d’entourage immédiat.</a:t>
            </a:r>
            <a:endParaRPr/>
          </a:p>
          <a:p>
            <a:pPr indent="0" lvl="0" marL="0" rtl="0" algn="l">
              <a:lnSpc>
                <a:spcPct val="100000"/>
              </a:lnSpc>
              <a:spcBef>
                <a:spcPts val="0"/>
              </a:spcBef>
              <a:spcAft>
                <a:spcPts val="0"/>
              </a:spcAft>
              <a:buClr>
                <a:schemeClr val="dk1"/>
              </a:buClr>
              <a:buSzPts val="1200"/>
              <a:buFont typeface="Calibri"/>
              <a:buNone/>
            </a:pPr>
            <a:r>
              <a:rPr lang="en-US"/>
              <a:t>➢ Exemple de moyen : remue-méninges en groupe.</a:t>
            </a:r>
            <a:endParaRPr/>
          </a:p>
          <a:p>
            <a:pPr indent="0" lvl="0" marL="0" marR="0" rtl="0" algn="l">
              <a:lnSpc>
                <a:spcPct val="100000"/>
              </a:lnSpc>
              <a:spcBef>
                <a:spcPts val="0"/>
              </a:spcBef>
              <a:spcAft>
                <a:spcPts val="0"/>
              </a:spcAft>
              <a:buClr>
                <a:schemeClr val="dk1"/>
              </a:buClr>
              <a:buSzPts val="1200"/>
              <a:buFont typeface="Calibri"/>
              <a:buNone/>
            </a:pPr>
            <a:r>
              <a:rPr lang="en-US"/>
              <a:t>Demander aux élèves de répondre aux questions 1 et 2 du cahier de l’élève.</a:t>
            </a:r>
            <a:endParaRPr/>
          </a:p>
          <a:p>
            <a:pPr indent="0" lvl="0" marL="0" rtl="0" algn="l">
              <a:lnSpc>
                <a:spcPct val="100000"/>
              </a:lnSpc>
              <a:spcBef>
                <a:spcPts val="0"/>
              </a:spcBef>
              <a:spcAft>
                <a:spcPts val="0"/>
              </a:spcAft>
              <a:buClr>
                <a:schemeClr val="dk1"/>
              </a:buClr>
              <a:buSzPts val="1200"/>
              <a:buFont typeface="Calibri"/>
              <a:buNone/>
            </a:pPr>
            <a:r>
              <a:rPr lang="en-US"/>
              <a:t>➢ Entourage immédiat : membres de la famille de l’élève, personnel de son école, gens de son voisinage et personnes qu’il côtoie dans ses loisirs</a:t>
            </a:r>
            <a:endParaRPr/>
          </a:p>
          <a:p>
            <a:pPr indent="0" lvl="0" marL="0" rtl="0" algn="l">
              <a:lnSpc>
                <a:spcPct val="100000"/>
              </a:lnSpc>
              <a:spcBef>
                <a:spcPts val="0"/>
              </a:spcBef>
              <a:spcAft>
                <a:spcPts val="0"/>
              </a:spcAft>
              <a:buClr>
                <a:schemeClr val="dk1"/>
              </a:buClr>
              <a:buSzPts val="1200"/>
              <a:buFont typeface="Calibri"/>
              <a:buNone/>
            </a:pPr>
            <a:r>
              <a:rPr lang="en-US"/>
              <a:t>➢ Occupation : ce à quoi on consacre ses activités et son temps (ex. : un travail). Une occupation « ne fait pas nécessairement référence à une activité rémunérée, car “on peut travailler pour soi ou pour les autres, à la maison, à</a:t>
            </a:r>
            <a:endParaRPr/>
          </a:p>
          <a:p>
            <a:pPr indent="0" lvl="0" marL="0" rtl="0" algn="l">
              <a:lnSpc>
                <a:spcPct val="100000"/>
              </a:lnSpc>
              <a:spcBef>
                <a:spcPts val="0"/>
              </a:spcBef>
              <a:spcAft>
                <a:spcPts val="0"/>
              </a:spcAft>
              <a:buClr>
                <a:schemeClr val="dk1"/>
              </a:buClr>
              <a:buSzPts val="1200"/>
              <a:buFont typeface="Calibri"/>
              <a:buNone/>
            </a:pPr>
            <a:r>
              <a:rPr lang="en-US"/>
              <a:t>l’école, dans un centre de bénévolat, dans une entreprise, etc.”</a:t>
            </a:r>
            <a:endParaRPr/>
          </a:p>
          <a:p>
            <a:pPr indent="0" lvl="0" marL="0" rtl="0" algn="l">
              <a:lnSpc>
                <a:spcPct val="100000"/>
              </a:lnSpc>
              <a:spcBef>
                <a:spcPts val="0"/>
              </a:spcBef>
              <a:spcAft>
                <a:spcPts val="0"/>
              </a:spcAft>
              <a:buClr>
                <a:schemeClr val="dk1"/>
              </a:buClr>
              <a:buSzPts val="1200"/>
              <a:buFont typeface="Calibri"/>
              <a:buNone/>
            </a:pPr>
            <a:r>
              <a:rPr lang="en-US"/>
              <a:t>Demander aux élèves de bonifier leurs réponses dans leur cahier.</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Expliquer et modéliser la stratégie d’apprentissage Élaborer.</a:t>
            </a:r>
            <a:endParaRPr/>
          </a:p>
          <a:p>
            <a:pPr indent="0" lvl="0" marL="0" rtl="0" algn="l">
              <a:lnSpc>
                <a:spcPct val="100000"/>
              </a:lnSpc>
              <a:spcBef>
                <a:spcPts val="0"/>
              </a:spcBef>
              <a:spcAft>
                <a:spcPts val="0"/>
              </a:spcAft>
              <a:buSzPts val="1400"/>
              <a:buNone/>
            </a:pPr>
            <a:r>
              <a:rPr lang="en-US"/>
              <a:t>➢ Exemple d’explication : « Il vous est demandé d’élaborer, c’est-à-dire de reprendre dans vos mots ce que vous comprenez de votre lecture sur un métier ou d’expliquer ce que vous avez compris du témoignage d’un travailleur ayant</a:t>
            </a:r>
            <a:endParaRPr/>
          </a:p>
          <a:p>
            <a:pPr indent="0" lvl="0" marL="0" rtl="0" algn="l">
              <a:lnSpc>
                <a:spcPct val="100000"/>
              </a:lnSpc>
              <a:spcBef>
                <a:spcPts val="0"/>
              </a:spcBef>
              <a:spcAft>
                <a:spcPts val="0"/>
              </a:spcAft>
              <a:buSzPts val="1400"/>
              <a:buNone/>
            </a:pPr>
            <a:r>
              <a:rPr lang="en-US"/>
              <a:t>présenté son occupation. Vous serez amenés à faire des liens entre ce que vous savez déjà et ce que vous apprenez en décrivant l’occupation d’au moins deux personnes de votre entourage immédiat. »</a:t>
            </a:r>
            <a:endParaRPr/>
          </a:p>
          <a:p>
            <a:pPr indent="0" lvl="0" marL="0" rtl="0" algn="l">
              <a:lnSpc>
                <a:spcPct val="100000"/>
              </a:lnSpc>
              <a:spcBef>
                <a:spcPts val="0"/>
              </a:spcBef>
              <a:spcAft>
                <a:spcPts val="0"/>
              </a:spcAft>
              <a:buSzPts val="1400"/>
              <a:buNone/>
            </a:pPr>
            <a:r>
              <a:rPr lang="en-US"/>
              <a:t>➢ Exemple de modélisation de la stratégie d’apprentissage Élaborer : « J’ai un exposé oral à préparer sur les bélugas. Je possède déjà des informations sur leur habitat et leur nourriture. Pour en apprendre davantage, je fais des lectures et</a:t>
            </a:r>
            <a:endParaRPr/>
          </a:p>
          <a:p>
            <a:pPr indent="0" lvl="0" marL="0" rtl="0" algn="l">
              <a:lnSpc>
                <a:spcPct val="100000"/>
              </a:lnSpc>
              <a:spcBef>
                <a:spcPts val="0"/>
              </a:spcBef>
              <a:spcAft>
                <a:spcPts val="0"/>
              </a:spcAft>
              <a:buSzPts val="1400"/>
              <a:buNone/>
            </a:pPr>
            <a:r>
              <a:rPr lang="en-US"/>
              <a:t>je consulte des sites sur les mammifères marins, ce qui me permet de faire des liens entre ce que je savais et ce que j’ai appris. J’en connais maintenant beaucoup sur les populations, leurs caractéristiques, leurs traits distinctifs ainsi que</a:t>
            </a:r>
            <a:endParaRPr/>
          </a:p>
          <a:p>
            <a:pPr indent="0" lvl="0" marL="0" rtl="0" algn="l">
              <a:lnSpc>
                <a:spcPct val="100000"/>
              </a:lnSpc>
              <a:spcBef>
                <a:spcPts val="0"/>
              </a:spcBef>
              <a:spcAft>
                <a:spcPts val="0"/>
              </a:spcAft>
              <a:buSzPts val="1400"/>
              <a:buNone/>
            </a:pPr>
            <a:r>
              <a:rPr lang="en-US"/>
              <a:t>leurs prédateurs. Je suis en mesure de reformuler les informations dans mes mots, de donner des exemples et d’expliquer ce que j’ai compris et appris sur les bélugas pour bien préparer mon exposé oral. »</a:t>
            </a:r>
            <a:endParaRPr/>
          </a:p>
        </p:txBody>
      </p:sp>
      <p:sp>
        <p:nvSpPr>
          <p:cNvPr id="151" name="Google Shape;15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Préciser les tâches qui seront réalisées pour atteindre le résultat attendu :</a:t>
            </a:r>
            <a:endParaRPr/>
          </a:p>
          <a:p>
            <a:pPr indent="-171450" lvl="0" marL="171450" rtl="0" algn="l">
              <a:lnSpc>
                <a:spcPct val="100000"/>
              </a:lnSpc>
              <a:spcBef>
                <a:spcPts val="0"/>
              </a:spcBef>
              <a:spcAft>
                <a:spcPts val="0"/>
              </a:spcAft>
              <a:buSzPts val="1400"/>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Char char="•"/>
            </a:pPr>
            <a:r>
              <a:rPr lang="en-US"/>
              <a:t>Rencontre virtuelle: Modélisation de la stratégie permettant d’élaborer une description de l’occupation de gens de l’entourage des élèves</a:t>
            </a:r>
            <a:endParaRPr/>
          </a:p>
          <a:p>
            <a:pPr indent="-171450" lvl="0" marL="171450" rtl="0" algn="l">
              <a:lnSpc>
                <a:spcPct val="100000"/>
              </a:lnSpc>
              <a:spcBef>
                <a:spcPts val="0"/>
              </a:spcBef>
              <a:spcAft>
                <a:spcPts val="0"/>
              </a:spcAft>
              <a:buSzPts val="1400"/>
              <a:buChar char="•"/>
            </a:pPr>
            <a:r>
              <a:rPr lang="en-US"/>
              <a:t>Activité de réinvestissement: entrevue de gens de votre entourage, élaboration de la description de leur occupation + questions d’intégration</a:t>
            </a:r>
            <a:endParaRPr/>
          </a:p>
          <a:p>
            <a:pPr indent="0" lvl="0" marL="0" rtl="0" algn="l">
              <a:lnSpc>
                <a:spcPct val="100000"/>
              </a:lnSpc>
              <a:spcBef>
                <a:spcPts val="0"/>
              </a:spcBef>
              <a:spcAft>
                <a:spcPts val="0"/>
              </a:spcAft>
              <a:buSzPts val="1400"/>
              <a:buNone/>
            </a:pPr>
            <a:r>
              <a:t/>
            </a:r>
            <a:endParaRPr/>
          </a:p>
        </p:txBody>
      </p:sp>
      <p:sp>
        <p:nvSpPr>
          <p:cNvPr id="166" name="Google Shape;16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Informer les élèves qu’ils poursuivent l’apprentissage du contenu en orientation scolaire et professionnelle du COSP Occupation des gens de l’entourage, pour une 2e partie, c’est à-dire la rencontre virtuelle. </a:t>
            </a:r>
            <a:r>
              <a:rPr b="0" i="0" lang="en-US">
                <a:solidFill>
                  <a:srgbClr val="000000"/>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US">
                <a:solidFill>
                  <a:srgbClr val="000000"/>
                </a:solidFill>
                <a:latin typeface="Calibri"/>
                <a:ea typeface="Calibri"/>
                <a:cs typeface="Calibri"/>
                <a:sym typeface="Calibri"/>
              </a:rPr>
              <a:t>Il s’agit d’une presentation AhaSlides. Les élèves doivent être places en équipes de 2 ou 3 et avoir accès à une tablette ou un ordinateur pour répondre.</a:t>
            </a:r>
            <a:endParaRPr b="0" i="0">
              <a:solidFill>
                <a:srgbClr val="444444"/>
              </a:solidFill>
              <a:latin typeface="Calibri"/>
              <a:ea typeface="Calibri"/>
              <a:cs typeface="Calibri"/>
              <a:sym typeface="Calibri"/>
            </a:endParaRPr>
          </a:p>
        </p:txBody>
      </p:sp>
      <p:sp>
        <p:nvSpPr>
          <p:cNvPr id="180" name="Google Shape;18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Rappeler les tâches qui seront réalisées pour atteindre le résultat attendu :</a:t>
            </a:r>
            <a:endParaRPr/>
          </a:p>
          <a:p>
            <a:pPr indent="-171450" lvl="0" marL="171450" rtl="0" algn="l">
              <a:lnSpc>
                <a:spcPct val="100000"/>
              </a:lnSpc>
              <a:spcBef>
                <a:spcPts val="0"/>
              </a:spcBef>
              <a:spcAft>
                <a:spcPts val="0"/>
              </a:spcAft>
              <a:buSzPts val="1400"/>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Char char="•"/>
            </a:pPr>
            <a:r>
              <a:rPr lang="en-US"/>
              <a:t>Aujourd’hui: Modélisation de la stratégie permettant d’élaborer une description de l’occupation de gens de l’entourage des élèves</a:t>
            </a:r>
            <a:endParaRPr/>
          </a:p>
          <a:p>
            <a:pPr indent="-171450" lvl="0" marL="171450" rtl="0" algn="l">
              <a:lnSpc>
                <a:spcPct val="100000"/>
              </a:lnSpc>
              <a:spcBef>
                <a:spcPts val="0"/>
              </a:spcBef>
              <a:spcAft>
                <a:spcPts val="0"/>
              </a:spcAft>
              <a:buSzPts val="1400"/>
              <a:buChar char="•"/>
            </a:pPr>
            <a:r>
              <a:rPr lang="en-US"/>
              <a:t>Activité de réinvestissement: entrevue de gens de votre entourage, élaboration de la description de leur occupation + questions d’intégration</a:t>
            </a:r>
            <a:endParaRPr/>
          </a:p>
        </p:txBody>
      </p:sp>
      <p:sp>
        <p:nvSpPr>
          <p:cNvPr id="201" name="Google Shape;20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Demander aux équipes d’écrire les éléments qu’ils croient essentiels à inclure dans les descriptions. Octroyer 4 votes par équipe pour voir quels éléments sont les plus importants selon les élèves.</a:t>
            </a:r>
            <a:r>
              <a:rPr b="0" i="0" lang="en-US">
                <a:solidFill>
                  <a:srgbClr val="000000"/>
                </a:solidFill>
                <a:latin typeface="Calibri"/>
                <a:ea typeface="Calibri"/>
                <a:cs typeface="Calibri"/>
                <a:sym typeface="Calibri"/>
              </a:rPr>
              <a:t>​</a:t>
            </a:r>
            <a:endParaRPr/>
          </a:p>
        </p:txBody>
      </p:sp>
      <p:sp>
        <p:nvSpPr>
          <p:cNvPr id="215" name="Google Shape;21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7" name="Shape 27"/>
        <p:cNvGrpSpPr/>
        <p:nvPr/>
      </p:nvGrpSpPr>
      <p:grpSpPr>
        <a:xfrm>
          <a:off x="0" y="0"/>
          <a:ext cx="0" cy="0"/>
          <a:chOff x="0" y="0"/>
          <a:chExt cx="0" cy="0"/>
        </a:xfrm>
      </p:grpSpPr>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1"/>
          <p:cNvGrpSpPr/>
          <p:nvPr/>
        </p:nvGrpSpPr>
        <p:grpSpPr>
          <a:xfrm>
            <a:off x="0" y="0"/>
            <a:ext cx="12188952" cy="6858000"/>
            <a:chOff x="0" y="0"/>
            <a:chExt cx="12188952" cy="6858000"/>
          </a:xfrm>
        </p:grpSpPr>
        <p:sp>
          <p:nvSpPr>
            <p:cNvPr id="93" name="Google Shape;93;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0" name="Google Shape;100;p1"/>
          <p:cNvSpPr txBox="1"/>
          <p:nvPr>
            <p:ph type="title"/>
          </p:nvPr>
        </p:nvSpPr>
        <p:spPr>
          <a:xfrm>
            <a:off x="385134" y="1462858"/>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Que font les gens de mon entourage?</a:t>
            </a:r>
            <a:endParaRPr/>
          </a:p>
        </p:txBody>
      </p:sp>
      <p:sp>
        <p:nvSpPr>
          <p:cNvPr id="101" name="Google Shape;101;p1"/>
          <p:cNvSpPr txBox="1"/>
          <p:nvPr>
            <p:ph idx="1" type="body"/>
          </p:nvPr>
        </p:nvSpPr>
        <p:spPr>
          <a:xfrm>
            <a:off x="498314" y="3650704"/>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préparatoire</a:t>
            </a:r>
            <a:endParaRPr sz="3300">
              <a:solidFill>
                <a:srgbClr val="61A1AB"/>
              </a:solidFill>
            </a:endParaRPr>
          </a:p>
        </p:txBody>
      </p:sp>
      <p:pic>
        <p:nvPicPr>
          <p:cNvPr id="102" name="Google Shape;102;p1"/>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descr="Travailleurs, Personnages, Poupées" id="103" name="Google Shape;103;p1"/>
          <p:cNvPicPr preferRelativeResize="0"/>
          <p:nvPr/>
        </p:nvPicPr>
        <p:blipFill rotWithShape="1">
          <a:blip r:embed="rId4">
            <a:alphaModFix/>
          </a:blip>
          <a:srcRect b="0" l="0" r="0" t="0"/>
          <a:stretch/>
        </p:blipFill>
        <p:spPr>
          <a:xfrm>
            <a:off x="6680472" y="1613400"/>
            <a:ext cx="4868462" cy="3651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5"/>
          <p:cNvPicPr preferRelativeResize="0"/>
          <p:nvPr/>
        </p:nvPicPr>
        <p:blipFill rotWithShape="1">
          <a:blip r:embed="rId3">
            <a:alphaModFix/>
          </a:blip>
          <a:srcRect b="0" l="0" r="0" t="0"/>
          <a:stretch/>
        </p:blipFill>
        <p:spPr>
          <a:xfrm>
            <a:off x="875571" y="509180"/>
            <a:ext cx="10440857" cy="58396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6"/>
          <p:cNvPicPr preferRelativeResize="0"/>
          <p:nvPr/>
        </p:nvPicPr>
        <p:blipFill rotWithShape="1">
          <a:blip r:embed="rId3">
            <a:alphaModFix/>
          </a:blip>
          <a:srcRect b="0" l="0" r="0" t="0"/>
          <a:stretch/>
        </p:blipFill>
        <p:spPr>
          <a:xfrm>
            <a:off x="899387" y="518706"/>
            <a:ext cx="10393225" cy="58205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7"/>
          <p:cNvPicPr preferRelativeResize="0"/>
          <p:nvPr/>
        </p:nvPicPr>
        <p:blipFill rotWithShape="1">
          <a:blip r:embed="rId3">
            <a:alphaModFix/>
          </a:blip>
          <a:srcRect b="0" l="0" r="0" t="0"/>
          <a:stretch/>
        </p:blipFill>
        <p:spPr>
          <a:xfrm>
            <a:off x="894624" y="513943"/>
            <a:ext cx="10402752" cy="58301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8"/>
          <p:cNvPicPr preferRelativeResize="0"/>
          <p:nvPr/>
        </p:nvPicPr>
        <p:blipFill rotWithShape="1">
          <a:blip r:embed="rId3">
            <a:alphaModFix/>
          </a:blip>
          <a:srcRect b="0" l="0" r="0" t="0"/>
          <a:stretch/>
        </p:blipFill>
        <p:spPr>
          <a:xfrm>
            <a:off x="856519" y="509180"/>
            <a:ext cx="10478962" cy="58396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39"/>
          <p:cNvPicPr preferRelativeResize="0"/>
          <p:nvPr/>
        </p:nvPicPr>
        <p:blipFill rotWithShape="1">
          <a:blip r:embed="rId3">
            <a:alphaModFix/>
          </a:blip>
          <a:srcRect b="0" l="0" r="0" t="0"/>
          <a:stretch/>
        </p:blipFill>
        <p:spPr>
          <a:xfrm>
            <a:off x="880334" y="513943"/>
            <a:ext cx="10431331" cy="58301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0"/>
          <p:cNvPicPr preferRelativeResize="0"/>
          <p:nvPr/>
        </p:nvPicPr>
        <p:blipFill rotWithShape="1">
          <a:blip r:embed="rId3">
            <a:alphaModFix/>
          </a:blip>
          <a:srcRect b="0" l="0" r="0" t="0"/>
          <a:stretch/>
        </p:blipFill>
        <p:spPr>
          <a:xfrm>
            <a:off x="904150" y="490127"/>
            <a:ext cx="10383699" cy="58777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1"/>
          <p:cNvPicPr preferRelativeResize="0"/>
          <p:nvPr/>
        </p:nvPicPr>
        <p:blipFill rotWithShape="1">
          <a:blip r:embed="rId3">
            <a:alphaModFix/>
          </a:blip>
          <a:srcRect b="0" l="0" r="0" t="0"/>
          <a:stretch/>
        </p:blipFill>
        <p:spPr>
          <a:xfrm>
            <a:off x="908913" y="532996"/>
            <a:ext cx="10374173" cy="57920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42"/>
          <p:cNvPicPr preferRelativeResize="0"/>
          <p:nvPr/>
        </p:nvPicPr>
        <p:blipFill rotWithShape="1">
          <a:blip r:embed="rId3">
            <a:alphaModFix/>
          </a:blip>
          <a:srcRect b="0" l="0" r="0" t="0"/>
          <a:stretch/>
        </p:blipFill>
        <p:spPr>
          <a:xfrm>
            <a:off x="870808" y="518706"/>
            <a:ext cx="10450383" cy="58205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14"/>
          <p:cNvSpPr txBox="1"/>
          <p:nvPr>
            <p:ph type="title"/>
          </p:nvPr>
        </p:nvSpPr>
        <p:spPr>
          <a:xfrm>
            <a:off x="630936" y="32509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a:t>Pour conclure</a:t>
            </a:r>
            <a:endParaRPr b="1"/>
          </a:p>
        </p:txBody>
      </p:sp>
      <p:sp>
        <p:nvSpPr>
          <p:cNvPr id="272" name="Google Shape;272;p14"/>
          <p:cNvSpPr/>
          <p:nvPr/>
        </p:nvSpPr>
        <p:spPr>
          <a:xfrm>
            <a:off x="630936" y="1914622"/>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73" name="Google Shape;273;p14"/>
          <p:cNvGrpSpPr/>
          <p:nvPr/>
        </p:nvGrpSpPr>
        <p:grpSpPr>
          <a:xfrm>
            <a:off x="630936" y="2911065"/>
            <a:ext cx="10134600" cy="2582640"/>
            <a:chOff x="0" y="482616"/>
            <a:chExt cx="10134600" cy="2582640"/>
          </a:xfrm>
        </p:grpSpPr>
        <p:sp>
          <p:nvSpPr>
            <p:cNvPr id="274" name="Google Shape;274;p14"/>
            <p:cNvSpPr/>
            <p:nvPr/>
          </p:nvSpPr>
          <p:spPr>
            <a:xfrm>
              <a:off x="0" y="482616"/>
              <a:ext cx="10134600" cy="795600"/>
            </a:xfrm>
            <a:prstGeom prst="roundRect">
              <a:avLst>
                <a:gd fmla="val 16667" name="adj"/>
              </a:avLst>
            </a:prstGeom>
            <a:solidFill>
              <a:srgbClr val="94BE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4"/>
            <p:cNvSpPr txBox="1"/>
            <p:nvPr/>
          </p:nvSpPr>
          <p:spPr>
            <a:xfrm>
              <a:off x="38838" y="521454"/>
              <a:ext cx="10056924" cy="717924"/>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rgbClr val="000000"/>
                </a:buClr>
                <a:buSzPts val="3400"/>
                <a:buFont typeface="Arial"/>
                <a:buNone/>
              </a:pPr>
              <a:r>
                <a:rPr b="0" i="0" lang="en-US" sz="3400" u="none" cap="none" strike="noStrike">
                  <a:solidFill>
                    <a:schemeClr val="lt1"/>
                  </a:solidFill>
                  <a:latin typeface="Arial"/>
                  <a:ea typeface="Arial"/>
                  <a:cs typeface="Arial"/>
                  <a:sym typeface="Arial"/>
                </a:rPr>
                <a:t>Entrevue avec deux personnes de votre entourage</a:t>
              </a:r>
              <a:endParaRPr b="0" i="0" sz="3400" u="none" cap="none" strike="noStrike">
                <a:solidFill>
                  <a:schemeClr val="lt1"/>
                </a:solidFill>
                <a:latin typeface="Arial"/>
                <a:ea typeface="Arial"/>
                <a:cs typeface="Arial"/>
                <a:sym typeface="Arial"/>
              </a:endParaRPr>
            </a:p>
          </p:txBody>
        </p:sp>
        <p:sp>
          <p:nvSpPr>
            <p:cNvPr id="276" name="Google Shape;276;p14"/>
            <p:cNvSpPr/>
            <p:nvPr/>
          </p:nvSpPr>
          <p:spPr>
            <a:xfrm>
              <a:off x="0" y="1376136"/>
              <a:ext cx="10134600" cy="795600"/>
            </a:xfrm>
            <a:prstGeom prst="roundRect">
              <a:avLst>
                <a:gd fmla="val 16667" name="adj"/>
              </a:avLst>
            </a:prstGeom>
            <a:solidFill>
              <a:srgbClr val="8BADC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4"/>
            <p:cNvSpPr txBox="1"/>
            <p:nvPr/>
          </p:nvSpPr>
          <p:spPr>
            <a:xfrm>
              <a:off x="38838" y="1414974"/>
              <a:ext cx="10056924" cy="717924"/>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rgbClr val="000000"/>
                </a:buClr>
                <a:buSzPts val="3400"/>
                <a:buFont typeface="Arial"/>
                <a:buNone/>
              </a:pPr>
              <a:r>
                <a:rPr b="0" i="0" lang="en-US" sz="3400" u="none" cap="none" strike="noStrike">
                  <a:solidFill>
                    <a:schemeClr val="lt1"/>
                  </a:solidFill>
                  <a:latin typeface="Arial"/>
                  <a:ea typeface="Arial"/>
                  <a:cs typeface="Arial"/>
                  <a:sym typeface="Arial"/>
                </a:rPr>
                <a:t>Élaboration de la description de leur occupation</a:t>
              </a:r>
              <a:endParaRPr b="0" i="0" sz="3400" u="none" cap="none" strike="noStrike">
                <a:solidFill>
                  <a:schemeClr val="lt1"/>
                </a:solidFill>
                <a:latin typeface="Arial"/>
                <a:ea typeface="Arial"/>
                <a:cs typeface="Arial"/>
                <a:sym typeface="Arial"/>
              </a:endParaRPr>
            </a:p>
          </p:txBody>
        </p:sp>
        <p:sp>
          <p:nvSpPr>
            <p:cNvPr id="278" name="Google Shape;278;p14"/>
            <p:cNvSpPr/>
            <p:nvPr/>
          </p:nvSpPr>
          <p:spPr>
            <a:xfrm>
              <a:off x="0" y="2269656"/>
              <a:ext cx="10134600" cy="795600"/>
            </a:xfrm>
            <a:prstGeom prst="roundRect">
              <a:avLst>
                <a:gd fmla="val 16667" name="adj"/>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4"/>
            <p:cNvSpPr txBox="1"/>
            <p:nvPr/>
          </p:nvSpPr>
          <p:spPr>
            <a:xfrm>
              <a:off x="38838" y="2308494"/>
              <a:ext cx="10056924" cy="717924"/>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rgbClr val="000000"/>
                </a:buClr>
                <a:buSzPts val="3400"/>
                <a:buFont typeface="Arial"/>
                <a:buNone/>
              </a:pPr>
              <a:r>
                <a:rPr b="0" i="0" lang="en-US" sz="3400" u="none" cap="none" strike="noStrike">
                  <a:solidFill>
                    <a:schemeClr val="lt1"/>
                  </a:solidFill>
                  <a:latin typeface="Arial"/>
                  <a:ea typeface="Arial"/>
                  <a:cs typeface="Arial"/>
                  <a:sym typeface="Arial"/>
                </a:rPr>
                <a:t>Questions d’intégration</a:t>
              </a:r>
              <a:endParaRPr b="0" i="0" sz="3400" u="none" cap="none" strike="noStrike">
                <a:solidFill>
                  <a:schemeClr val="lt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43"/>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85" name="Google Shape;285;p43"/>
          <p:cNvGrpSpPr/>
          <p:nvPr/>
        </p:nvGrpSpPr>
        <p:grpSpPr>
          <a:xfrm>
            <a:off x="0" y="12929"/>
            <a:ext cx="12188952" cy="3490956"/>
            <a:chOff x="651279" y="598259"/>
            <a:chExt cx="10889442" cy="5680742"/>
          </a:xfrm>
        </p:grpSpPr>
        <p:sp>
          <p:nvSpPr>
            <p:cNvPr id="286" name="Google Shape;286;p43"/>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p43"/>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88" name="Google Shape;288;p43"/>
          <p:cNvGrpSpPr/>
          <p:nvPr/>
        </p:nvGrpSpPr>
        <p:grpSpPr>
          <a:xfrm>
            <a:off x="0" y="0"/>
            <a:ext cx="12188952" cy="6858000"/>
            <a:chOff x="0" y="0"/>
            <a:chExt cx="12188952" cy="6858000"/>
          </a:xfrm>
        </p:grpSpPr>
        <p:sp>
          <p:nvSpPr>
            <p:cNvPr id="289" name="Google Shape;289;p43"/>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43"/>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43"/>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43"/>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43"/>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43"/>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43"/>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96" name="Google Shape;296;p43"/>
          <p:cNvSpPr txBox="1"/>
          <p:nvPr>
            <p:ph type="title"/>
          </p:nvPr>
        </p:nvSpPr>
        <p:spPr>
          <a:xfrm>
            <a:off x="385134" y="1462858"/>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Que font les gens de mon entourage?</a:t>
            </a:r>
            <a:endParaRPr/>
          </a:p>
        </p:txBody>
      </p:sp>
      <p:sp>
        <p:nvSpPr>
          <p:cNvPr id="297" name="Google Shape;297;p43"/>
          <p:cNvSpPr txBox="1"/>
          <p:nvPr>
            <p:ph idx="1" type="body"/>
          </p:nvPr>
        </p:nvSpPr>
        <p:spPr>
          <a:xfrm>
            <a:off x="526053" y="3653458"/>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de réinvestissement</a:t>
            </a:r>
            <a:endParaRPr sz="3300">
              <a:solidFill>
                <a:srgbClr val="61A1AB"/>
              </a:solidFill>
            </a:endParaRPr>
          </a:p>
        </p:txBody>
      </p:sp>
      <p:pic>
        <p:nvPicPr>
          <p:cNvPr id="298" name="Google Shape;298;p43"/>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descr="Travailleurs, Personnages, Poupées" id="299" name="Google Shape;299;p43"/>
          <p:cNvPicPr preferRelativeResize="0"/>
          <p:nvPr/>
        </p:nvPicPr>
        <p:blipFill rotWithShape="1">
          <a:blip r:embed="rId4">
            <a:alphaModFix/>
          </a:blip>
          <a:srcRect b="0" l="0" r="0" t="0"/>
          <a:stretch/>
        </p:blipFill>
        <p:spPr>
          <a:xfrm>
            <a:off x="6680472" y="1613400"/>
            <a:ext cx="4868462" cy="36513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ph idx="1" type="body"/>
          </p:nvPr>
        </p:nvPicPr>
        <p:blipFill rotWithShape="1">
          <a:blip r:embed="rId3">
            <a:alphaModFix/>
          </a:blip>
          <a:srcRect b="0" l="0" r="0" t="0"/>
          <a:stretch/>
        </p:blipFill>
        <p:spPr>
          <a:xfrm>
            <a:off x="616324" y="-98948"/>
            <a:ext cx="10959351" cy="7055895"/>
          </a:xfrm>
          <a:prstGeom prst="rect">
            <a:avLst/>
          </a:prstGeom>
          <a:noFill/>
          <a:ln>
            <a:noFill/>
          </a:ln>
        </p:spPr>
      </p:pic>
      <p:sp>
        <p:nvSpPr>
          <p:cNvPr id="110" name="Google Shape;110;p2"/>
          <p:cNvSpPr/>
          <p:nvPr/>
        </p:nvSpPr>
        <p:spPr>
          <a:xfrm rot="1611396">
            <a:off x="452438" y="4663502"/>
            <a:ext cx="2206454" cy="457099"/>
          </a:xfrm>
          <a:prstGeom prst="rightArrow">
            <a:avLst>
              <a:gd fmla="val 50000" name="adj1"/>
              <a:gd fmla="val 50000" name="adj2"/>
            </a:avLst>
          </a:prstGeom>
          <a:solidFill>
            <a:schemeClr val="accent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44"/>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44"/>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7" name="Google Shape;307;p44"/>
          <p:cNvSpPr txBox="1"/>
          <p:nvPr>
            <p:ph type="ctrTitle"/>
          </p:nvPr>
        </p:nvSpPr>
        <p:spPr>
          <a:xfrm>
            <a:off x="1108477" y="981982"/>
            <a:ext cx="4988694"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sz="3000">
                <a:solidFill>
                  <a:srgbClr val="FFFFFF"/>
                </a:solidFill>
              </a:rPr>
              <a:t>Occupation des gens de l’entourage</a:t>
            </a:r>
            <a:br>
              <a:rPr b="1" i="0" lang="en-US" sz="2800" u="none" strike="noStrike">
                <a:latin typeface="Calibri"/>
                <a:ea typeface="Calibri"/>
                <a:cs typeface="Calibri"/>
                <a:sym typeface="Calibri"/>
              </a:rPr>
            </a:br>
            <a:br>
              <a:rPr b="1" lang="en-US" sz="2400"/>
            </a:br>
            <a:r>
              <a:rPr b="1" lang="en-US" sz="2400">
                <a:solidFill>
                  <a:schemeClr val="lt1"/>
                </a:solidFill>
              </a:rPr>
              <a:t>Élaborer une description de l’occupation des gens de son entourage immédiat</a:t>
            </a:r>
            <a:br>
              <a:rPr lang="en-US" sz="1800">
                <a:latin typeface="Calibri"/>
                <a:ea typeface="Calibri"/>
                <a:cs typeface="Calibri"/>
                <a:sym typeface="Calibri"/>
              </a:rPr>
            </a:br>
            <a:endParaRPr b="1" sz="1800">
              <a:solidFill>
                <a:schemeClr val="lt1"/>
              </a:solidFill>
            </a:endParaRPr>
          </a:p>
        </p:txBody>
      </p:sp>
      <p:sp>
        <p:nvSpPr>
          <p:cNvPr id="308" name="Google Shape;308;p44"/>
          <p:cNvSpPr txBox="1"/>
          <p:nvPr>
            <p:ph idx="1" type="subTitle"/>
          </p:nvPr>
        </p:nvSpPr>
        <p:spPr>
          <a:xfrm>
            <a:off x="1007836" y="3961213"/>
            <a:ext cx="6136057" cy="240301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S’initier à l’exploration du monde du travail;</a:t>
            </a:r>
            <a:endParaRPr/>
          </a:p>
          <a:p>
            <a:pPr indent="0" lvl="0" marL="0" rtl="0" algn="l">
              <a:lnSpc>
                <a:spcPct val="90000"/>
              </a:lnSpc>
              <a:spcBef>
                <a:spcPts val="0"/>
              </a:spcBef>
              <a:spcAft>
                <a:spcPts val="0"/>
              </a:spcAft>
              <a:buClr>
                <a:schemeClr val="lt1"/>
              </a:buClr>
              <a:buSzPts val="1800"/>
              <a:buNone/>
            </a:pPr>
            <a:r>
              <a:t/>
            </a:r>
            <a:endParaRPr sz="2000">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Découvrir l’occupation des gens qu’il côtoie;</a:t>
            </a:r>
            <a:endParaRPr/>
          </a:p>
          <a:p>
            <a:pPr indent="-171450" lvl="0" marL="285750" rtl="0" algn="l">
              <a:lnSpc>
                <a:spcPct val="90000"/>
              </a:lnSpc>
              <a:spcBef>
                <a:spcPts val="0"/>
              </a:spcBef>
              <a:spcAft>
                <a:spcPts val="0"/>
              </a:spcAft>
              <a:buClr>
                <a:schemeClr val="lt1"/>
              </a:buClr>
              <a:buSzPts val="1800"/>
              <a:buFont typeface="Quattrocento Sans"/>
              <a:buNone/>
            </a:pPr>
            <a:r>
              <a:t/>
            </a:r>
            <a:endParaRPr sz="2000">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Faire des liens entre ce qu’il sait et ce qu’il apprend sur certaines occupations.</a:t>
            </a:r>
            <a:endParaRPr sz="1800">
              <a:solidFill>
                <a:schemeClr val="lt1"/>
              </a:solidFill>
              <a:latin typeface="Quattrocento Sans"/>
              <a:ea typeface="Quattrocento Sans"/>
              <a:cs typeface="Quattrocento Sans"/>
              <a:sym typeface="Quattrocento Sans"/>
            </a:endParaRPr>
          </a:p>
        </p:txBody>
      </p:sp>
      <p:sp>
        <p:nvSpPr>
          <p:cNvPr id="309" name="Google Shape;309;p44"/>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0" name="Google Shape;310;p44"/>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44"/>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2" name="Google Shape;312;p44"/>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13" name="Google Shape;313;p44"/>
          <p:cNvPicPr preferRelativeResize="0"/>
          <p:nvPr/>
        </p:nvPicPr>
        <p:blipFill rotWithShape="1">
          <a:blip r:embed="rId4">
            <a:alphaModFix/>
          </a:blip>
          <a:srcRect b="0" l="0" r="0" t="0"/>
          <a:stretch/>
        </p:blipFill>
        <p:spPr>
          <a:xfrm>
            <a:off x="9102038" y="4218860"/>
            <a:ext cx="2282505" cy="19791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16"/>
          <p:cNvSpPr txBox="1"/>
          <p:nvPr>
            <p:ph type="title"/>
          </p:nvPr>
        </p:nvSpPr>
        <p:spPr>
          <a:xfrm>
            <a:off x="597408" y="365125"/>
            <a:ext cx="11509248"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b="1" lang="en-US">
                <a:solidFill>
                  <a:schemeClr val="dk1"/>
                </a:solidFill>
                <a:latin typeface="Calibri"/>
                <a:ea typeface="Calibri"/>
                <a:cs typeface="Calibri"/>
                <a:sym typeface="Calibri"/>
              </a:rPr>
              <a:t>C’est le moment de choisir qui tu intervieweras!</a:t>
            </a:r>
            <a:endParaRPr b="1"/>
          </a:p>
        </p:txBody>
      </p:sp>
      <p:sp>
        <p:nvSpPr>
          <p:cNvPr id="320" name="Google Shape;320;p16"/>
          <p:cNvSpPr/>
          <p:nvPr/>
        </p:nvSpPr>
        <p:spPr>
          <a:xfrm>
            <a:off x="838200" y="172648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21" name="Google Shape;321;p16"/>
          <p:cNvGrpSpPr/>
          <p:nvPr/>
        </p:nvGrpSpPr>
        <p:grpSpPr>
          <a:xfrm>
            <a:off x="838200" y="2239093"/>
            <a:ext cx="10515600" cy="3524401"/>
            <a:chOff x="0" y="413468"/>
            <a:chExt cx="10515600" cy="3524401"/>
          </a:xfrm>
        </p:grpSpPr>
        <p:sp>
          <p:nvSpPr>
            <p:cNvPr id="322" name="Google Shape;322;p16"/>
            <p:cNvSpPr/>
            <p:nvPr/>
          </p:nvSpPr>
          <p:spPr>
            <a:xfrm>
              <a:off x="0" y="413468"/>
              <a:ext cx="10515600" cy="1698840"/>
            </a:xfrm>
            <a:prstGeom prst="roundRect">
              <a:avLst>
                <a:gd fmla="val 16667" name="adj"/>
              </a:avLst>
            </a:prstGeom>
            <a:solidFill>
              <a:srgbClr val="94BE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6"/>
            <p:cNvSpPr txBox="1"/>
            <p:nvPr/>
          </p:nvSpPr>
          <p:spPr>
            <a:xfrm>
              <a:off x="82931" y="496399"/>
              <a:ext cx="10349738" cy="1532978"/>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Inscris le nom et l’occupation des deux personnes que tu souhaites interviewer.</a:t>
              </a:r>
              <a:endParaRPr b="0" i="0" sz="4400" u="none" cap="none" strike="noStrike">
                <a:solidFill>
                  <a:schemeClr val="lt1"/>
                </a:solidFill>
                <a:latin typeface="Arial"/>
                <a:ea typeface="Arial"/>
                <a:cs typeface="Arial"/>
                <a:sym typeface="Arial"/>
              </a:endParaRPr>
            </a:p>
          </p:txBody>
        </p:sp>
        <p:sp>
          <p:nvSpPr>
            <p:cNvPr id="324" name="Google Shape;324;p16"/>
            <p:cNvSpPr/>
            <p:nvPr/>
          </p:nvSpPr>
          <p:spPr>
            <a:xfrm>
              <a:off x="0" y="2239029"/>
              <a:ext cx="10515600" cy="1698840"/>
            </a:xfrm>
            <a:prstGeom prst="roundRect">
              <a:avLst>
                <a:gd fmla="val 16667" name="adj"/>
              </a:avLst>
            </a:prstGeom>
            <a:solidFill>
              <a:srgbClr val="8BADC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6"/>
            <p:cNvSpPr txBox="1"/>
            <p:nvPr/>
          </p:nvSpPr>
          <p:spPr>
            <a:xfrm>
              <a:off x="82931" y="2321960"/>
              <a:ext cx="10349738" cy="1532978"/>
            </a:xfrm>
            <a:prstGeom prst="rect">
              <a:avLst/>
            </a:prstGeom>
            <a:noFill/>
            <a:ln>
              <a:noFill/>
            </a:ln>
          </p:spPr>
          <p:txBody>
            <a:bodyPr anchorCtr="0" anchor="ctr" bIns="167625" lIns="167625" spcFirstLastPara="1" rIns="167625" wrap="square" tIns="167625">
              <a:noAutofit/>
            </a:bodyPr>
            <a:lstStyle/>
            <a:p>
              <a:pPr indent="0" lvl="0" marL="0" marR="0" rtl="0" algn="l">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Arial"/>
                  <a:ea typeface="Arial"/>
                  <a:cs typeface="Arial"/>
                  <a:sym typeface="Arial"/>
                </a:rPr>
                <a:t>Pour chacune de ces occupations, écris-ce que tu connais déjà.</a:t>
              </a:r>
              <a:endParaRPr b="0" i="0" sz="4400" u="none" cap="none" strike="noStrik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a:t>C’est le moment de préparer l’entrevue!</a:t>
            </a:r>
            <a:endParaRPr b="1"/>
          </a:p>
        </p:txBody>
      </p:sp>
      <p:sp>
        <p:nvSpPr>
          <p:cNvPr id="332" name="Google Shape;332;p45"/>
          <p:cNvSpPr/>
          <p:nvPr/>
        </p:nvSpPr>
        <p:spPr>
          <a:xfrm>
            <a:off x="838200" y="1825625"/>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33" name="Google Shape;333;p45"/>
          <p:cNvGrpSpPr/>
          <p:nvPr/>
        </p:nvGrpSpPr>
        <p:grpSpPr>
          <a:xfrm>
            <a:off x="838200" y="2162233"/>
            <a:ext cx="10515600" cy="3678121"/>
            <a:chOff x="0" y="336608"/>
            <a:chExt cx="10515600" cy="3678121"/>
          </a:xfrm>
        </p:grpSpPr>
        <p:sp>
          <p:nvSpPr>
            <p:cNvPr id="334" name="Google Shape;334;p45"/>
            <p:cNvSpPr/>
            <p:nvPr/>
          </p:nvSpPr>
          <p:spPr>
            <a:xfrm>
              <a:off x="0" y="336608"/>
              <a:ext cx="10515600" cy="1790100"/>
            </a:xfrm>
            <a:prstGeom prst="roundRect">
              <a:avLst>
                <a:gd fmla="val 16667" name="adj"/>
              </a:avLst>
            </a:prstGeom>
            <a:solidFill>
              <a:srgbClr val="94BE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5"/>
            <p:cNvSpPr txBox="1"/>
            <p:nvPr/>
          </p:nvSpPr>
          <p:spPr>
            <a:xfrm>
              <a:off x="87385" y="423993"/>
              <a:ext cx="10340830" cy="1615330"/>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rgbClr val="000000"/>
                </a:buClr>
                <a:buSzPts val="3400"/>
                <a:buFont typeface="Arial"/>
                <a:buNone/>
              </a:pPr>
              <a:r>
                <a:rPr b="0" i="0" lang="en-US" sz="3400" u="none" cap="none" strike="noStrike">
                  <a:solidFill>
                    <a:schemeClr val="lt1"/>
                  </a:solidFill>
                  <a:latin typeface="Arial"/>
                  <a:ea typeface="Arial"/>
                  <a:cs typeface="Arial"/>
                  <a:sym typeface="Arial"/>
                </a:rPr>
                <a:t>Écris 3 à 4 questions dans le tableau.</a:t>
              </a:r>
              <a:endParaRPr b="0" i="0" sz="3400" u="none" cap="none" strike="noStrike">
                <a:solidFill>
                  <a:schemeClr val="lt1"/>
                </a:solidFill>
                <a:latin typeface="Arial"/>
                <a:ea typeface="Arial"/>
                <a:cs typeface="Arial"/>
                <a:sym typeface="Arial"/>
              </a:endParaRPr>
            </a:p>
          </p:txBody>
        </p:sp>
        <p:sp>
          <p:nvSpPr>
            <p:cNvPr id="336" name="Google Shape;336;p45"/>
            <p:cNvSpPr/>
            <p:nvPr/>
          </p:nvSpPr>
          <p:spPr>
            <a:xfrm>
              <a:off x="0" y="2224629"/>
              <a:ext cx="10515600" cy="1790100"/>
            </a:xfrm>
            <a:prstGeom prst="roundRect">
              <a:avLst>
                <a:gd fmla="val 16667" name="adj"/>
              </a:avLst>
            </a:prstGeom>
            <a:solidFill>
              <a:srgbClr val="8BADC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5"/>
            <p:cNvSpPr txBox="1"/>
            <p:nvPr/>
          </p:nvSpPr>
          <p:spPr>
            <a:xfrm>
              <a:off x="87385" y="2312014"/>
              <a:ext cx="10340830" cy="1615330"/>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rgbClr val="000000"/>
                </a:buClr>
                <a:buSzPts val="3400"/>
                <a:buFont typeface="Arial"/>
                <a:buNone/>
              </a:pPr>
              <a:r>
                <a:rPr b="0" i="0" lang="en-US" sz="3400" u="none" cap="none" strike="noStrike">
                  <a:solidFill>
                    <a:schemeClr val="lt1"/>
                  </a:solidFill>
                  <a:latin typeface="Arial"/>
                  <a:ea typeface="Arial"/>
                  <a:cs typeface="Arial"/>
                  <a:sym typeface="Arial"/>
                </a:rPr>
                <a:t>Apporte ton cahier de l’élève à la maison pour noter les réponses des personnes de ton entourage dans ce tableau lorsque tu les intervieweras.</a:t>
              </a:r>
              <a:endParaRPr b="0" i="0" sz="3400" u="none" cap="none" strike="noStrik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a:t>C’est le moment d’élaborer les descriptions!</a:t>
            </a:r>
            <a:endParaRPr b="1"/>
          </a:p>
        </p:txBody>
      </p:sp>
      <p:sp>
        <p:nvSpPr>
          <p:cNvPr id="344" name="Google Shape;344;p46"/>
          <p:cNvSpPr/>
          <p:nvPr/>
        </p:nvSpPr>
        <p:spPr>
          <a:xfrm>
            <a:off x="838200" y="1630553"/>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45" name="Google Shape;345;p46"/>
          <p:cNvGrpSpPr/>
          <p:nvPr/>
        </p:nvGrpSpPr>
        <p:grpSpPr>
          <a:xfrm>
            <a:off x="838200" y="1837693"/>
            <a:ext cx="10515600" cy="4327201"/>
            <a:chOff x="0" y="12068"/>
            <a:chExt cx="10515600" cy="4327201"/>
          </a:xfrm>
        </p:grpSpPr>
        <p:sp>
          <p:nvSpPr>
            <p:cNvPr id="346" name="Google Shape;346;p46"/>
            <p:cNvSpPr/>
            <p:nvPr/>
          </p:nvSpPr>
          <p:spPr>
            <a:xfrm>
              <a:off x="0" y="12068"/>
              <a:ext cx="10515600" cy="2106000"/>
            </a:xfrm>
            <a:prstGeom prst="roundRect">
              <a:avLst>
                <a:gd fmla="val 16667" name="adj"/>
              </a:avLst>
            </a:prstGeom>
            <a:solidFill>
              <a:srgbClr val="94BE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6"/>
            <p:cNvSpPr txBox="1"/>
            <p:nvPr/>
          </p:nvSpPr>
          <p:spPr>
            <a:xfrm>
              <a:off x="102806" y="114874"/>
              <a:ext cx="10309988" cy="1900388"/>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Élabore la description de l’occupation des deux personnes de ton entourage immédiat que tu as choisies.</a:t>
              </a:r>
              <a:endParaRPr b="0" i="0" sz="4000" u="none" cap="none" strike="noStrike">
                <a:solidFill>
                  <a:schemeClr val="lt1"/>
                </a:solidFill>
                <a:latin typeface="Arial"/>
                <a:ea typeface="Arial"/>
                <a:cs typeface="Arial"/>
                <a:sym typeface="Arial"/>
              </a:endParaRPr>
            </a:p>
          </p:txBody>
        </p:sp>
        <p:sp>
          <p:nvSpPr>
            <p:cNvPr id="348" name="Google Shape;348;p46"/>
            <p:cNvSpPr/>
            <p:nvPr/>
          </p:nvSpPr>
          <p:spPr>
            <a:xfrm>
              <a:off x="0" y="2233269"/>
              <a:ext cx="10515600" cy="2106000"/>
            </a:xfrm>
            <a:prstGeom prst="roundRect">
              <a:avLst>
                <a:gd fmla="val 16667" name="adj"/>
              </a:avLst>
            </a:prstGeom>
            <a:solidFill>
              <a:srgbClr val="8BADC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6"/>
            <p:cNvSpPr txBox="1"/>
            <p:nvPr/>
          </p:nvSpPr>
          <p:spPr>
            <a:xfrm>
              <a:off x="102806" y="2336075"/>
              <a:ext cx="10309988" cy="1900388"/>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Ajoute tes descriptions au « mur des occupations » des gens de l’entourage des élèves de la classe.</a:t>
              </a:r>
              <a:endParaRPr b="0" i="0" sz="4000" u="none" cap="none" strike="noStrike">
                <a:solidFill>
                  <a:schemeClr val="lt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1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56" name="Google Shape;356;p17"/>
          <p:cNvGrpSpPr/>
          <p:nvPr/>
        </p:nvGrpSpPr>
        <p:grpSpPr>
          <a:xfrm>
            <a:off x="7855526" y="2227167"/>
            <a:ext cx="4336168" cy="4630834"/>
            <a:chOff x="7855526" y="2145638"/>
            <a:chExt cx="4336168" cy="4630834"/>
          </a:xfrm>
        </p:grpSpPr>
        <p:sp>
          <p:nvSpPr>
            <p:cNvPr id="357" name="Google Shape;357;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17"/>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17"/>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61" name="Google Shape;361;p17"/>
          <p:cNvGrpSpPr/>
          <p:nvPr/>
        </p:nvGrpSpPr>
        <p:grpSpPr>
          <a:xfrm flipH="1">
            <a:off x="5112326" y="0"/>
            <a:ext cx="4683941" cy="3456291"/>
            <a:chOff x="4345582" y="0"/>
            <a:chExt cx="5069918" cy="3741104"/>
          </a:xfrm>
        </p:grpSpPr>
        <p:sp>
          <p:nvSpPr>
            <p:cNvPr id="362" name="Google Shape;362;p17"/>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p17"/>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17"/>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p17"/>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66" name="Google Shape;366;p17"/>
          <p:cNvSpPr txBox="1"/>
          <p:nvPr>
            <p:ph type="title"/>
          </p:nvPr>
        </p:nvSpPr>
        <p:spPr>
          <a:xfrm>
            <a:off x="660897" y="2226313"/>
            <a:ext cx="5145024" cy="8645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a:solidFill>
                  <a:schemeClr val="dk2"/>
                </a:solidFill>
              </a:rPr>
              <a:t>Bilan</a:t>
            </a:r>
            <a:endParaRPr b="1">
              <a:solidFill>
                <a:schemeClr val="dk2"/>
              </a:solidFill>
            </a:endParaRPr>
          </a:p>
        </p:txBody>
      </p:sp>
      <p:pic>
        <p:nvPicPr>
          <p:cNvPr id="367" name="Google Shape;367;p17"/>
          <p:cNvPicPr preferRelativeResize="0"/>
          <p:nvPr/>
        </p:nvPicPr>
        <p:blipFill rotWithShape="1">
          <a:blip r:embed="rId3">
            <a:alphaModFix/>
          </a:blip>
          <a:srcRect b="0" l="0" r="0" t="0"/>
          <a:stretch/>
        </p:blipFill>
        <p:spPr>
          <a:xfrm>
            <a:off x="6198853" y="397025"/>
            <a:ext cx="2629372" cy="1466634"/>
          </a:xfrm>
          <a:prstGeom prst="rect">
            <a:avLst/>
          </a:prstGeom>
          <a:noFill/>
          <a:ln>
            <a:noFill/>
          </a:ln>
        </p:spPr>
      </p:pic>
      <p:sp>
        <p:nvSpPr>
          <p:cNvPr id="368" name="Google Shape;368;p17"/>
          <p:cNvSpPr txBox="1"/>
          <p:nvPr>
            <p:ph idx="1" type="body"/>
          </p:nvPr>
        </p:nvSpPr>
        <p:spPr>
          <a:xfrm>
            <a:off x="344598" y="2881757"/>
            <a:ext cx="8895869" cy="4214383"/>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a:solidFill>
                  <a:schemeClr val="dk2"/>
                </a:solidFill>
              </a:rPr>
              <a:t>Qu’est-ce que vous savez maintenant que vous ne saviez pas avant de faire des apprentissages liés à ce COSP? </a:t>
            </a:r>
            <a:endParaRPr>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ces apprentissages ont-ils contribué à votre connaissance du monde du travail ? </a:t>
            </a:r>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pourriez-vous utiliser la stratégie d’apprentissage </a:t>
            </a:r>
            <a:r>
              <a:rPr i="1" lang="en-US">
                <a:solidFill>
                  <a:schemeClr val="dk2"/>
                </a:solidFill>
              </a:rPr>
              <a:t>Élaborer</a:t>
            </a:r>
            <a:r>
              <a:rPr lang="en-US">
                <a:solidFill>
                  <a:schemeClr val="dk2"/>
                </a:solidFill>
              </a:rPr>
              <a:t> dans d’autres situations? </a:t>
            </a:r>
            <a:endParaRPr>
              <a:solidFill>
                <a:schemeClr val="dk2"/>
              </a:solidFill>
            </a:endParaRPr>
          </a:p>
        </p:txBody>
      </p:sp>
      <p:pic>
        <p:nvPicPr>
          <p:cNvPr id="369" name="Google Shape;369;p17"/>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grpSp>
        <p:nvGrpSpPr>
          <p:cNvPr id="375" name="Google Shape;375;p47"/>
          <p:cNvGrpSpPr/>
          <p:nvPr/>
        </p:nvGrpSpPr>
        <p:grpSpPr>
          <a:xfrm>
            <a:off x="2595" y="139521"/>
            <a:ext cx="5646974" cy="6483075"/>
            <a:chOff x="-19221" y="0"/>
            <a:chExt cx="5646974" cy="6483075"/>
          </a:xfrm>
        </p:grpSpPr>
        <p:sp>
          <p:nvSpPr>
            <p:cNvPr id="376" name="Google Shape;376;p47"/>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p47"/>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p47"/>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p47"/>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47"/>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381" name="Google Shape;381;p47"/>
          <p:cNvPicPr preferRelativeResize="0"/>
          <p:nvPr/>
        </p:nvPicPr>
        <p:blipFill rotWithShape="1">
          <a:blip r:embed="rId3">
            <a:alphaModFix/>
          </a:blip>
          <a:srcRect b="0" l="0" r="0" t="0"/>
          <a:stretch/>
        </p:blipFill>
        <p:spPr>
          <a:xfrm>
            <a:off x="5725738" y="801512"/>
            <a:ext cx="3736822" cy="1337028"/>
          </a:xfrm>
          <a:prstGeom prst="rect">
            <a:avLst/>
          </a:prstGeom>
          <a:noFill/>
          <a:ln>
            <a:noFill/>
          </a:ln>
        </p:spPr>
      </p:pic>
      <p:sp>
        <p:nvSpPr>
          <p:cNvPr id="382" name="Google Shape;382;p47"/>
          <p:cNvSpPr txBox="1"/>
          <p:nvPr/>
        </p:nvSpPr>
        <p:spPr>
          <a:xfrm>
            <a:off x="502638" y="2134227"/>
            <a:ext cx="3669161" cy="27600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i="0" lang="en-US" sz="4400" u="none" cap="none" strike="noStrike">
                <a:solidFill>
                  <a:schemeClr val="dk2"/>
                </a:solidFill>
                <a:latin typeface="Calibri"/>
                <a:ea typeface="Calibri"/>
                <a:cs typeface="Calibri"/>
                <a:sym typeface="Calibri"/>
              </a:rPr>
              <a:t>En février…</a:t>
            </a:r>
            <a:endParaRPr b="0" i="0" sz="1400" u="none" cap="none" strike="noStrike">
              <a:solidFill>
                <a:srgbClr val="000000"/>
              </a:solidFill>
              <a:latin typeface="Arial"/>
              <a:ea typeface="Arial"/>
              <a:cs typeface="Arial"/>
              <a:sym typeface="Arial"/>
            </a:endParaRPr>
          </a:p>
        </p:txBody>
      </p:sp>
      <p:sp>
        <p:nvSpPr>
          <p:cNvPr id="383" name="Google Shape;383;p47"/>
          <p:cNvSpPr txBox="1"/>
          <p:nvPr/>
        </p:nvSpPr>
        <p:spPr>
          <a:xfrm>
            <a:off x="5722189" y="2876289"/>
            <a:ext cx="6231281" cy="373397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Le contenu </a:t>
            </a:r>
            <a:r>
              <a:rPr b="1" i="0" lang="en-US" sz="2800" u="none" cap="none" strike="noStrike">
                <a:solidFill>
                  <a:schemeClr val="dk2"/>
                </a:solidFill>
                <a:latin typeface="Calibri"/>
                <a:ea typeface="Calibri"/>
                <a:cs typeface="Calibri"/>
                <a:sym typeface="Calibri"/>
              </a:rPr>
              <a:t>Champs d’intérêt et aptitudes </a:t>
            </a:r>
            <a:r>
              <a:rPr b="0" i="0" lang="en-US" sz="2800" u="none" cap="none" strike="noStrike">
                <a:solidFill>
                  <a:schemeClr val="dk2"/>
                </a:solidFill>
                <a:latin typeface="Calibri"/>
                <a:ea typeface="Calibri"/>
                <a:cs typeface="Calibri"/>
                <a:sym typeface="Calibri"/>
              </a:rPr>
              <a:t>sera abordé en réseau. </a:t>
            </a:r>
            <a:endParaRPr b="0" i="0" sz="2800" u="none" cap="none" strike="noStrike">
              <a:solidFill>
                <a:srgbClr val="000000"/>
              </a:solidFill>
              <a:latin typeface="Arial"/>
              <a:ea typeface="Arial"/>
              <a:cs typeface="Arial"/>
              <a:sym typeface="Arial"/>
            </a:endParaRPr>
          </a:p>
          <a:p>
            <a:pPr indent="114300" lvl="0" marL="0" marR="0" rtl="0" algn="l">
              <a:lnSpc>
                <a:spcPct val="90000"/>
              </a:lnSpc>
              <a:spcBef>
                <a:spcPts val="600"/>
              </a:spcBef>
              <a:spcAft>
                <a:spcPts val="0"/>
              </a:spcAft>
              <a:buClr>
                <a:schemeClr val="dk1"/>
              </a:buClr>
              <a:buSzPts val="1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Ce sera l’occasion de </a:t>
            </a:r>
            <a:r>
              <a:rPr b="1" i="0" lang="en-US" sz="2800" u="none" cap="none" strike="noStrike">
                <a:solidFill>
                  <a:schemeClr val="dk2"/>
                </a:solidFill>
                <a:latin typeface="Calibri"/>
                <a:ea typeface="Calibri"/>
                <a:cs typeface="Calibri"/>
                <a:sym typeface="Calibri"/>
              </a:rPr>
              <a:t>produire une description de soi en termes d’intérêts et d’aptitudes.</a:t>
            </a:r>
            <a:endParaRPr b="1" i="0" sz="2800" u="none" cap="none" strike="noStrike">
              <a:solidFill>
                <a:schemeClr val="dk2"/>
              </a:solidFill>
              <a:latin typeface="Calibri"/>
              <a:ea typeface="Calibri"/>
              <a:cs typeface="Calibri"/>
              <a:sym typeface="Calibri"/>
            </a:endParaRPr>
          </a:p>
        </p:txBody>
      </p:sp>
      <p:pic>
        <p:nvPicPr>
          <p:cNvPr id="384" name="Google Shape;384;p47"/>
          <p:cNvPicPr preferRelativeResize="0"/>
          <p:nvPr/>
        </p:nvPicPr>
        <p:blipFill rotWithShape="1">
          <a:blip r:embed="rId4">
            <a:alphaModFix/>
          </a:blip>
          <a:srcRect b="0" l="0" r="0" t="0"/>
          <a:stretch/>
        </p:blipFill>
        <p:spPr>
          <a:xfrm>
            <a:off x="9406857" y="528281"/>
            <a:ext cx="2282505" cy="19791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3"/>
          <p:cNvSpPr txBox="1"/>
          <p:nvPr>
            <p:ph type="ctrTitle"/>
          </p:nvPr>
        </p:nvSpPr>
        <p:spPr>
          <a:xfrm>
            <a:off x="1108477" y="981982"/>
            <a:ext cx="4988694"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sz="3000">
                <a:solidFill>
                  <a:srgbClr val="FFFFFF"/>
                </a:solidFill>
              </a:rPr>
              <a:t>Occupation des gens de l’entourage</a:t>
            </a:r>
            <a:br>
              <a:rPr b="1" i="0" lang="en-US" sz="2800" u="none" strike="noStrike">
                <a:latin typeface="Calibri"/>
                <a:ea typeface="Calibri"/>
                <a:cs typeface="Calibri"/>
                <a:sym typeface="Calibri"/>
              </a:rPr>
            </a:br>
            <a:br>
              <a:rPr b="1" lang="en-US" sz="2400"/>
            </a:br>
            <a:r>
              <a:rPr b="1" lang="en-US" sz="2400">
                <a:solidFill>
                  <a:schemeClr val="lt1"/>
                </a:solidFill>
              </a:rPr>
              <a:t>Élaborer une description de l’occupation des gens de son entourage immédiat</a:t>
            </a:r>
            <a:br>
              <a:rPr lang="en-US" sz="1800">
                <a:latin typeface="Calibri"/>
                <a:ea typeface="Calibri"/>
                <a:cs typeface="Calibri"/>
                <a:sym typeface="Calibri"/>
              </a:rPr>
            </a:br>
            <a:endParaRPr b="1" sz="1800">
              <a:solidFill>
                <a:schemeClr val="lt1"/>
              </a:solidFill>
            </a:endParaRPr>
          </a:p>
        </p:txBody>
      </p:sp>
      <p:sp>
        <p:nvSpPr>
          <p:cNvPr id="119" name="Google Shape;119;p3"/>
          <p:cNvSpPr txBox="1"/>
          <p:nvPr>
            <p:ph idx="1" type="subTitle"/>
          </p:nvPr>
        </p:nvSpPr>
        <p:spPr>
          <a:xfrm>
            <a:off x="1007836" y="3961213"/>
            <a:ext cx="6136057" cy="240301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S’initier à l’exploration du monde du travail;</a:t>
            </a:r>
            <a:endParaRPr/>
          </a:p>
          <a:p>
            <a:pPr indent="0" lvl="0" marL="0" rtl="0" algn="l">
              <a:lnSpc>
                <a:spcPct val="90000"/>
              </a:lnSpc>
              <a:spcBef>
                <a:spcPts val="0"/>
              </a:spcBef>
              <a:spcAft>
                <a:spcPts val="0"/>
              </a:spcAft>
              <a:buClr>
                <a:schemeClr val="lt1"/>
              </a:buClr>
              <a:buSzPts val="1800"/>
              <a:buNone/>
            </a:pPr>
            <a:r>
              <a:t/>
            </a:r>
            <a:endParaRPr sz="2000">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Découvrir l’occupation des gens qu’il côtoie;</a:t>
            </a:r>
            <a:endParaRPr/>
          </a:p>
          <a:p>
            <a:pPr indent="-171450" lvl="0" marL="285750" rtl="0" algn="l">
              <a:lnSpc>
                <a:spcPct val="90000"/>
              </a:lnSpc>
              <a:spcBef>
                <a:spcPts val="0"/>
              </a:spcBef>
              <a:spcAft>
                <a:spcPts val="0"/>
              </a:spcAft>
              <a:buClr>
                <a:schemeClr val="lt1"/>
              </a:buClr>
              <a:buSzPts val="1800"/>
              <a:buFont typeface="Quattrocento Sans"/>
              <a:buNone/>
            </a:pPr>
            <a:r>
              <a:t/>
            </a:r>
            <a:endParaRPr sz="2000">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Faire des liens entre ce qu’il sait et ce qu’il apprend sur certaines occupations.</a:t>
            </a:r>
            <a:endParaRPr sz="1800">
              <a:solidFill>
                <a:schemeClr val="lt1"/>
              </a:solidFill>
              <a:latin typeface="Quattrocento Sans"/>
              <a:ea typeface="Quattrocento Sans"/>
              <a:cs typeface="Quattrocento Sans"/>
              <a:sym typeface="Quattrocento Sans"/>
            </a:endParaRPr>
          </a:p>
        </p:txBody>
      </p:sp>
      <p:sp>
        <p:nvSpPr>
          <p:cNvPr id="120" name="Google Shape;120;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4" name="Google Shape;124;p3"/>
          <p:cNvPicPr preferRelativeResize="0"/>
          <p:nvPr/>
        </p:nvPicPr>
        <p:blipFill rotWithShape="1">
          <a:blip r:embed="rId4">
            <a:alphaModFix/>
          </a:blip>
          <a:srcRect b="0" l="0" r="0" t="0"/>
          <a:stretch/>
        </p:blipFill>
        <p:spPr>
          <a:xfrm>
            <a:off x="9102038" y="4218860"/>
            <a:ext cx="2282505" cy="19791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6"/>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6"/>
          <p:cNvSpPr/>
          <p:nvPr/>
        </p:nvSpPr>
        <p:spPr>
          <a:xfrm>
            <a:off x="305" y="-214489"/>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2" name="Google Shape;132;p6"/>
          <p:cNvSpPr txBox="1"/>
          <p:nvPr>
            <p:ph type="title"/>
          </p:nvPr>
        </p:nvSpPr>
        <p:spPr>
          <a:xfrm>
            <a:off x="488370" y="-2875"/>
            <a:ext cx="10579608"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en-US">
                <a:solidFill>
                  <a:schemeClr val="dk2"/>
                </a:solidFill>
              </a:rPr>
              <a:t>Définissons d’abord ces notions…</a:t>
            </a:r>
            <a:endParaRPr b="1">
              <a:solidFill>
                <a:schemeClr val="dk2"/>
              </a:solidFill>
            </a:endParaRPr>
          </a:p>
        </p:txBody>
      </p:sp>
      <p:grpSp>
        <p:nvGrpSpPr>
          <p:cNvPr id="133" name="Google Shape;133;p6"/>
          <p:cNvGrpSpPr/>
          <p:nvPr/>
        </p:nvGrpSpPr>
        <p:grpSpPr>
          <a:xfrm rot="5400000">
            <a:off x="9262397" y="134260"/>
            <a:ext cx="3142400" cy="2716805"/>
            <a:chOff x="-305" y="-4155"/>
            <a:chExt cx="2514948" cy="2174333"/>
          </a:xfrm>
        </p:grpSpPr>
        <p:sp>
          <p:nvSpPr>
            <p:cNvPr id="134" name="Google Shape;134;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7" name="Google Shape;137;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38" name="Google Shape;138;p6"/>
          <p:cNvGrpSpPr/>
          <p:nvPr/>
        </p:nvGrpSpPr>
        <p:grpSpPr>
          <a:xfrm flipH="1" rot="10800000">
            <a:off x="0" y="5047906"/>
            <a:ext cx="2412221" cy="1810094"/>
            <a:chOff x="-305" y="-1"/>
            <a:chExt cx="3832880" cy="2876136"/>
          </a:xfrm>
        </p:grpSpPr>
        <p:sp>
          <p:nvSpPr>
            <p:cNvPr id="139" name="Google Shape;139;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43" name="Google Shape;143;p6"/>
          <p:cNvGrpSpPr/>
          <p:nvPr/>
        </p:nvGrpSpPr>
        <p:grpSpPr>
          <a:xfrm>
            <a:off x="1034795" y="1378224"/>
            <a:ext cx="10120884" cy="3420803"/>
            <a:chOff x="-1" y="-431870"/>
            <a:chExt cx="10120884" cy="3420803"/>
          </a:xfrm>
        </p:grpSpPr>
        <p:sp>
          <p:nvSpPr>
            <p:cNvPr id="144" name="Google Shape;144;p6"/>
            <p:cNvSpPr/>
            <p:nvPr/>
          </p:nvSpPr>
          <p:spPr>
            <a:xfrm>
              <a:off x="-1" y="-431870"/>
              <a:ext cx="10119359" cy="1710540"/>
            </a:xfrm>
            <a:prstGeom prst="roundRect">
              <a:avLst>
                <a:gd fmla="val 16667" name="adj"/>
              </a:avLst>
            </a:prstGeom>
            <a:solidFill>
              <a:srgbClr val="8BAD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
            <p:cNvSpPr txBox="1"/>
            <p:nvPr/>
          </p:nvSpPr>
          <p:spPr>
            <a:xfrm>
              <a:off x="83500" y="-333179"/>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Qu’entend-on par “entourage immédiat”?</a:t>
              </a:r>
              <a:endParaRPr b="1" i="0" sz="4000" u="none" cap="none" strike="noStrike">
                <a:solidFill>
                  <a:schemeClr val="lt1"/>
                </a:solidFill>
                <a:latin typeface="Calibri"/>
                <a:ea typeface="Calibri"/>
                <a:cs typeface="Calibri"/>
                <a:sym typeface="Calibri"/>
              </a:endParaRPr>
            </a:p>
          </p:txBody>
        </p:sp>
        <p:sp>
          <p:nvSpPr>
            <p:cNvPr id="146" name="Google Shape;146;p6"/>
            <p:cNvSpPr/>
            <p:nvPr/>
          </p:nvSpPr>
          <p:spPr>
            <a:xfrm>
              <a:off x="1524" y="1278393"/>
              <a:ext cx="10119359" cy="1710540"/>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txBox="1"/>
            <p:nvPr/>
          </p:nvSpPr>
          <p:spPr>
            <a:xfrm>
              <a:off x="85026" y="1361895"/>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qu’une occupation?</a:t>
              </a:r>
              <a:endParaRPr b="1" i="0" sz="40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55" name="Google Shape;155;p4"/>
          <p:cNvGrpSpPr/>
          <p:nvPr/>
        </p:nvGrpSpPr>
        <p:grpSpPr>
          <a:xfrm>
            <a:off x="-8137" y="0"/>
            <a:ext cx="5646974" cy="6483075"/>
            <a:chOff x="-19221" y="0"/>
            <a:chExt cx="5646974" cy="6483075"/>
          </a:xfrm>
        </p:grpSpPr>
        <p:sp>
          <p:nvSpPr>
            <p:cNvPr id="156" name="Google Shape;156;p4"/>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4"/>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4"/>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4"/>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4"/>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61" name="Google Shape;161;p4"/>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Calibri"/>
              <a:buNone/>
            </a:pPr>
            <a:r>
              <a:rPr b="1" lang="en-US">
                <a:solidFill>
                  <a:schemeClr val="dk2"/>
                </a:solidFill>
              </a:rPr>
              <a:t>Élaborer, qu’est-ce que c’est ?</a:t>
            </a:r>
            <a:endParaRPr b="1">
              <a:solidFill>
                <a:schemeClr val="dk2"/>
              </a:solidFill>
            </a:endParaRPr>
          </a:p>
        </p:txBody>
      </p:sp>
      <p:sp>
        <p:nvSpPr>
          <p:cNvPr id="162" name="Google Shape;162;p4"/>
          <p:cNvSpPr txBox="1"/>
          <p:nvPr>
            <p:ph idx="1" type="body"/>
          </p:nvPr>
        </p:nvSpPr>
        <p:spPr>
          <a:xfrm>
            <a:off x="6090574" y="801866"/>
            <a:ext cx="5821010" cy="52306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None/>
            </a:pPr>
            <a:r>
              <a:rPr lang="en-US" sz="3300"/>
              <a:t>Développer ou transformer l’information pour reprendre ou exprimer sous différentes formes ses principales caractéristiques ou composantes (paraphraser,</a:t>
            </a:r>
            <a:endParaRPr/>
          </a:p>
          <a:p>
            <a:pPr indent="0" lvl="0" marL="0" rtl="0" algn="l">
              <a:lnSpc>
                <a:spcPct val="90000"/>
              </a:lnSpc>
              <a:spcBef>
                <a:spcPts val="0"/>
              </a:spcBef>
              <a:spcAft>
                <a:spcPts val="0"/>
              </a:spcAft>
              <a:buClr>
                <a:schemeClr val="dk2"/>
              </a:buClr>
              <a:buSzPts val="3000"/>
              <a:buNone/>
            </a:pPr>
            <a:r>
              <a:rPr lang="en-US" sz="3300"/>
              <a:t>formuler des exemples, créer des analogies)</a:t>
            </a:r>
            <a:endParaRPr sz="33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3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3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70" name="Google Shape;170;p31"/>
          <p:cNvGrpSpPr/>
          <p:nvPr/>
        </p:nvGrpSpPr>
        <p:grpSpPr>
          <a:xfrm>
            <a:off x="-8137" y="0"/>
            <a:ext cx="5646974" cy="6483075"/>
            <a:chOff x="-19221" y="0"/>
            <a:chExt cx="5646974" cy="6483075"/>
          </a:xfrm>
        </p:grpSpPr>
        <p:sp>
          <p:nvSpPr>
            <p:cNvPr id="171" name="Google Shape;171;p3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3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3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3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3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6" name="Google Shape;176;p31"/>
          <p:cNvSpPr txBox="1"/>
          <p:nvPr>
            <p:ph type="title"/>
          </p:nvPr>
        </p:nvSpPr>
        <p:spPr>
          <a:xfrm>
            <a:off x="143314" y="1967377"/>
            <a:ext cx="4474292"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000">
                <a:solidFill>
                  <a:schemeClr val="dk1"/>
                </a:solidFill>
              </a:rPr>
              <a:t>P</a:t>
            </a:r>
            <a:r>
              <a:rPr b="1" lang="en-US">
                <a:solidFill>
                  <a:schemeClr val="dk1"/>
                </a:solidFill>
              </a:rPr>
              <a:t>our réaliser cet apprentissage:</a:t>
            </a:r>
            <a:endParaRPr b="1">
              <a:solidFill>
                <a:schemeClr val="dk1"/>
              </a:solidFill>
            </a:endParaRPr>
          </a:p>
        </p:txBody>
      </p:sp>
      <p:sp>
        <p:nvSpPr>
          <p:cNvPr id="177" name="Google Shape;177;p31"/>
          <p:cNvSpPr txBox="1"/>
          <p:nvPr>
            <p:ph idx="1" type="body"/>
          </p:nvPr>
        </p:nvSpPr>
        <p:spPr>
          <a:xfrm>
            <a:off x="6090574" y="931262"/>
            <a:ext cx="5608008" cy="5230634"/>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3300">
                <a:solidFill>
                  <a:schemeClr val="dk1"/>
                </a:solidFill>
              </a:rPr>
              <a:t>1. Activité préparatoire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2. Rencontre virtuelle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3. Activité de réinvestissement</a:t>
            </a:r>
            <a:endParaRPr sz="33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32"/>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3" name="Google Shape;183;p32"/>
          <p:cNvGrpSpPr/>
          <p:nvPr/>
        </p:nvGrpSpPr>
        <p:grpSpPr>
          <a:xfrm>
            <a:off x="0" y="12929"/>
            <a:ext cx="12188952" cy="3490956"/>
            <a:chOff x="651279" y="598259"/>
            <a:chExt cx="10889442" cy="5680742"/>
          </a:xfrm>
        </p:grpSpPr>
        <p:sp>
          <p:nvSpPr>
            <p:cNvPr id="184" name="Google Shape;184;p3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32"/>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86" name="Google Shape;186;p32"/>
          <p:cNvGrpSpPr/>
          <p:nvPr/>
        </p:nvGrpSpPr>
        <p:grpSpPr>
          <a:xfrm>
            <a:off x="0" y="0"/>
            <a:ext cx="12188952" cy="6858000"/>
            <a:chOff x="0" y="0"/>
            <a:chExt cx="12188952" cy="6858000"/>
          </a:xfrm>
        </p:grpSpPr>
        <p:sp>
          <p:nvSpPr>
            <p:cNvPr id="187" name="Google Shape;187;p32"/>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32"/>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32"/>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32"/>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32"/>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32"/>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32"/>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4" name="Google Shape;194;p32"/>
          <p:cNvSpPr txBox="1"/>
          <p:nvPr>
            <p:ph type="title"/>
          </p:nvPr>
        </p:nvSpPr>
        <p:spPr>
          <a:xfrm>
            <a:off x="385134" y="1462858"/>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Que font les gens de mon entourage?</a:t>
            </a:r>
            <a:endParaRPr/>
          </a:p>
        </p:txBody>
      </p:sp>
      <p:sp>
        <p:nvSpPr>
          <p:cNvPr id="195" name="Google Shape;195;p32"/>
          <p:cNvSpPr txBox="1"/>
          <p:nvPr>
            <p:ph idx="1" type="body"/>
          </p:nvPr>
        </p:nvSpPr>
        <p:spPr>
          <a:xfrm>
            <a:off x="498314" y="3650704"/>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Rencontre virtuelle</a:t>
            </a:r>
            <a:endParaRPr sz="3300">
              <a:solidFill>
                <a:srgbClr val="61A1AB"/>
              </a:solidFill>
            </a:endParaRPr>
          </a:p>
        </p:txBody>
      </p:sp>
      <p:pic>
        <p:nvPicPr>
          <p:cNvPr id="196" name="Google Shape;196;p32"/>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descr="Travailleurs, Personnages, Poupées" id="197" name="Google Shape;197;p32"/>
          <p:cNvPicPr preferRelativeResize="0"/>
          <p:nvPr/>
        </p:nvPicPr>
        <p:blipFill rotWithShape="1">
          <a:blip r:embed="rId4">
            <a:alphaModFix/>
          </a:blip>
          <a:srcRect b="0" l="0" r="0" t="0"/>
          <a:stretch/>
        </p:blipFill>
        <p:spPr>
          <a:xfrm>
            <a:off x="6680472" y="1613400"/>
            <a:ext cx="4868462" cy="36513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3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3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5" name="Google Shape;205;p33"/>
          <p:cNvSpPr txBox="1"/>
          <p:nvPr>
            <p:ph type="ctrTitle"/>
          </p:nvPr>
        </p:nvSpPr>
        <p:spPr>
          <a:xfrm>
            <a:off x="1108477" y="981982"/>
            <a:ext cx="4988694"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sz="3000">
                <a:solidFill>
                  <a:srgbClr val="FFFFFF"/>
                </a:solidFill>
              </a:rPr>
              <a:t>Occupation des gens de l’entourage</a:t>
            </a:r>
            <a:br>
              <a:rPr b="1" i="0" lang="en-US" sz="2800" u="none" strike="noStrike">
                <a:latin typeface="Calibri"/>
                <a:ea typeface="Calibri"/>
                <a:cs typeface="Calibri"/>
                <a:sym typeface="Calibri"/>
              </a:rPr>
            </a:br>
            <a:br>
              <a:rPr b="1" lang="en-US" sz="2400"/>
            </a:br>
            <a:r>
              <a:rPr b="1" lang="en-US" sz="2400">
                <a:solidFill>
                  <a:schemeClr val="lt1"/>
                </a:solidFill>
              </a:rPr>
              <a:t>Élaborer une description de l’occupation des gens de son entourage immédiat</a:t>
            </a:r>
            <a:br>
              <a:rPr lang="en-US" sz="1800">
                <a:latin typeface="Calibri"/>
                <a:ea typeface="Calibri"/>
                <a:cs typeface="Calibri"/>
                <a:sym typeface="Calibri"/>
              </a:rPr>
            </a:br>
            <a:endParaRPr b="1" sz="1800">
              <a:solidFill>
                <a:schemeClr val="lt1"/>
              </a:solidFill>
            </a:endParaRPr>
          </a:p>
        </p:txBody>
      </p:sp>
      <p:sp>
        <p:nvSpPr>
          <p:cNvPr id="206" name="Google Shape;206;p33"/>
          <p:cNvSpPr txBox="1"/>
          <p:nvPr>
            <p:ph idx="1" type="subTitle"/>
          </p:nvPr>
        </p:nvSpPr>
        <p:spPr>
          <a:xfrm>
            <a:off x="1007836" y="3961213"/>
            <a:ext cx="6136057" cy="240301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S’initier à l’exploration du monde du travail;</a:t>
            </a:r>
            <a:endParaRPr/>
          </a:p>
          <a:p>
            <a:pPr indent="0" lvl="0" marL="0" rtl="0" algn="l">
              <a:lnSpc>
                <a:spcPct val="90000"/>
              </a:lnSpc>
              <a:spcBef>
                <a:spcPts val="0"/>
              </a:spcBef>
              <a:spcAft>
                <a:spcPts val="0"/>
              </a:spcAft>
              <a:buClr>
                <a:schemeClr val="lt1"/>
              </a:buClr>
              <a:buSzPts val="1800"/>
              <a:buNone/>
            </a:pPr>
            <a:r>
              <a:t/>
            </a:r>
            <a:endParaRPr sz="2000">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Découvrir l’occupation des gens qu’il côtoie;</a:t>
            </a:r>
            <a:endParaRPr/>
          </a:p>
          <a:p>
            <a:pPr indent="-171450" lvl="0" marL="285750" rtl="0" algn="l">
              <a:lnSpc>
                <a:spcPct val="90000"/>
              </a:lnSpc>
              <a:spcBef>
                <a:spcPts val="0"/>
              </a:spcBef>
              <a:spcAft>
                <a:spcPts val="0"/>
              </a:spcAft>
              <a:buClr>
                <a:schemeClr val="lt1"/>
              </a:buClr>
              <a:buSzPts val="1800"/>
              <a:buFont typeface="Quattrocento Sans"/>
              <a:buNone/>
            </a:pPr>
            <a:r>
              <a:t/>
            </a:r>
            <a:endParaRPr sz="2000">
              <a:solidFill>
                <a:schemeClr val="lt1"/>
              </a:solidFill>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Faire des liens entre ce qu’il sait et ce qu’il apprend sur certaines occupations.</a:t>
            </a:r>
            <a:endParaRPr sz="1800">
              <a:solidFill>
                <a:schemeClr val="lt1"/>
              </a:solidFill>
              <a:latin typeface="Quattrocento Sans"/>
              <a:ea typeface="Quattrocento Sans"/>
              <a:cs typeface="Quattrocento Sans"/>
              <a:sym typeface="Quattrocento Sans"/>
            </a:endParaRPr>
          </a:p>
        </p:txBody>
      </p:sp>
      <p:sp>
        <p:nvSpPr>
          <p:cNvPr id="207" name="Google Shape;207;p3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8" name="Google Shape;208;p3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3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p3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11" name="Google Shape;211;p33"/>
          <p:cNvPicPr preferRelativeResize="0"/>
          <p:nvPr/>
        </p:nvPicPr>
        <p:blipFill rotWithShape="1">
          <a:blip r:embed="rId4">
            <a:alphaModFix/>
          </a:blip>
          <a:srcRect b="0" l="0" r="0" t="0"/>
          <a:stretch/>
        </p:blipFill>
        <p:spPr>
          <a:xfrm>
            <a:off x="9102038" y="4218860"/>
            <a:ext cx="2282505" cy="19791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4"/>
          <p:cNvPicPr preferRelativeResize="0"/>
          <p:nvPr/>
        </p:nvPicPr>
        <p:blipFill rotWithShape="1">
          <a:blip r:embed="rId3">
            <a:alphaModFix/>
          </a:blip>
          <a:srcRect b="6881" l="0" r="0" t="0"/>
          <a:stretch/>
        </p:blipFill>
        <p:spPr>
          <a:xfrm>
            <a:off x="213225" y="711637"/>
            <a:ext cx="11887201" cy="5434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