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5143500" cx="9144000"/>
  <p:notesSz cx="6858000" cy="9144000"/>
  <p:embeddedFontLst>
    <p:embeddedFont>
      <p:font typeface="Ubuntu"/>
      <p:regular r:id="rId8"/>
      <p:bold r:id="rId9"/>
      <p:italic r:id="rId10"/>
      <p:boldItalic r:id="rId11"/>
    </p:embeddedFont>
    <p:embeddedFont>
      <p:font typeface="Viga"/>
      <p:regular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A5E4A183-DB00-4DA7-ACE4-F71A36327071}">
  <a:tblStyle styleId="{A5E4A183-DB00-4DA7-ACE4-F71A36327071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Ubuntu-boldItalic.fntdata"/><Relationship Id="rId10" Type="http://schemas.openxmlformats.org/officeDocument/2006/relationships/font" Target="fonts/Ubuntu-italic.fntdata"/><Relationship Id="rId12" Type="http://schemas.openxmlformats.org/officeDocument/2006/relationships/font" Target="fonts/Viga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font" Target="fonts/Ubuntu-bold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font" Target="fonts/Ubuntu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bc1a00ede2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bc1a00ede2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1" Type="http://schemas.openxmlformats.org/officeDocument/2006/relationships/image" Target="../media/image3.png"/><Relationship Id="rId10" Type="http://schemas.openxmlformats.org/officeDocument/2006/relationships/hyperlink" Target="https://pixabay.com/fr/vectors/coeur-l-amour-merci-romance-red-296983/" TargetMode="External"/><Relationship Id="rId13" Type="http://schemas.openxmlformats.org/officeDocument/2006/relationships/image" Target="../media/image1.png"/><Relationship Id="rId12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png"/><Relationship Id="rId4" Type="http://schemas.openxmlformats.org/officeDocument/2006/relationships/hyperlink" Target="https://view.genial.ly/605210354000e10d3eebbdc9/vertical-infographic-balado-petits" TargetMode="External"/><Relationship Id="rId9" Type="http://schemas.openxmlformats.org/officeDocument/2006/relationships/image" Target="../media/image2.png"/><Relationship Id="rId14" Type="http://schemas.openxmlformats.org/officeDocument/2006/relationships/image" Target="../media/image4.png"/><Relationship Id="rId5" Type="http://schemas.openxmlformats.org/officeDocument/2006/relationships/hyperlink" Target="https://view.genial.ly/605210354000e10d3eebbdc9/vertical-infographic-balado-petits" TargetMode="External"/><Relationship Id="rId6" Type="http://schemas.openxmlformats.org/officeDocument/2006/relationships/hyperlink" Target="https://publicdomainvectors.org/fr/gratuitement-des-vecteurs/Cerveau-avec-des-pilules-color%C3%A9es/80704.html" TargetMode="External"/><Relationship Id="rId7" Type="http://schemas.openxmlformats.org/officeDocument/2006/relationships/image" Target="../media/image7.png"/><Relationship Id="rId8" Type="http://schemas.openxmlformats.org/officeDocument/2006/relationships/hyperlink" Target="https://commons.wikimedia.org/wiki/File:00-Oreille-ear.svg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109300" y="68075"/>
            <a:ext cx="8998500" cy="5018700"/>
          </a:xfrm>
          <a:prstGeom prst="rect">
            <a:avLst/>
          </a:prstGeom>
          <a:noFill/>
          <a:ln cap="flat" cmpd="sng" w="9525">
            <a:solidFill>
              <a:srgbClr val="0097A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55" name="Google Shape;55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983725" y="114550"/>
            <a:ext cx="1047750" cy="495300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643775" y="158850"/>
            <a:ext cx="8463900" cy="167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r-CA">
                <a:solidFill>
                  <a:schemeClr val="dk1"/>
                </a:solidFill>
                <a:latin typeface="Viga"/>
                <a:ea typeface="Viga"/>
                <a:cs typeface="Viga"/>
                <a:sym typeface="Viga"/>
              </a:rPr>
              <a:t>Prise de notes</a:t>
            </a:r>
            <a:endParaRPr b="1">
              <a:solidFill>
                <a:schemeClr val="dk1"/>
              </a:solidFill>
              <a:latin typeface="Viga"/>
              <a:ea typeface="Viga"/>
              <a:cs typeface="Viga"/>
              <a:sym typeface="Viga"/>
            </a:endParaRPr>
          </a:p>
          <a:p>
            <a:pPr indent="0" lvl="0" marL="0" rtl="0" algn="ctr">
              <a:lnSpc>
                <a:spcPct val="155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r-CA" sz="1350">
                <a:solidFill>
                  <a:schemeClr val="accent2"/>
                </a:solidFill>
                <a:latin typeface="Ubuntu"/>
                <a:ea typeface="Ubuntu"/>
                <a:cs typeface="Ubuntu"/>
                <a:sym typeface="Ubuntu"/>
              </a:rPr>
              <a:t>Je vous propose de choisir et d’écouter un ou plusieurs</a:t>
            </a:r>
            <a:r>
              <a:rPr lang="fr-CA" sz="1350">
                <a:solidFill>
                  <a:schemeClr val="hlink"/>
                </a:solidFill>
                <a:uFill>
                  <a:noFill/>
                </a:uFill>
                <a:latin typeface="Ubuntu"/>
                <a:ea typeface="Ubuntu"/>
                <a:cs typeface="Ubuntu"/>
                <a:sym typeface="Ubuntu"/>
                <a:hlinkClick r:id="rId4"/>
              </a:rPr>
              <a:t> </a:t>
            </a:r>
            <a:r>
              <a:rPr b="1" lang="fr-CA" sz="1350" u="sng">
                <a:solidFill>
                  <a:schemeClr val="hlink"/>
                </a:solidFill>
                <a:latin typeface="Ubuntu"/>
                <a:ea typeface="Ubuntu"/>
                <a:cs typeface="Ubuntu"/>
                <a:sym typeface="Ubuntu"/>
                <a:hlinkClick r:id="rId5"/>
              </a:rPr>
              <a:t>balados</a:t>
            </a:r>
            <a:r>
              <a:rPr b="1" lang="fr-CA" sz="1350">
                <a:solidFill>
                  <a:schemeClr val="accent2"/>
                </a:solidFill>
                <a:latin typeface="Ubuntu"/>
                <a:ea typeface="Ubuntu"/>
                <a:cs typeface="Ubuntu"/>
                <a:sym typeface="Ubuntu"/>
              </a:rPr>
              <a:t> avec vos élèves.</a:t>
            </a:r>
            <a:endParaRPr b="1">
              <a:solidFill>
                <a:schemeClr val="dk1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r-CA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rPr>
              <a:t>Avant l'écoute</a:t>
            </a:r>
            <a:endParaRPr b="1">
              <a:solidFill>
                <a:schemeClr val="dk1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CA" sz="1200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rPr>
              <a:t>Quelle est ton intention d'écoute? : </a:t>
            </a:r>
            <a:r>
              <a:rPr lang="fr-CA" sz="800">
                <a:solidFill>
                  <a:srgbClr val="666666"/>
                </a:solidFill>
                <a:latin typeface="Ubuntu"/>
                <a:ea typeface="Ubuntu"/>
                <a:cs typeface="Ubuntu"/>
                <a:sym typeface="Ubuntu"/>
              </a:rPr>
              <a:t>Réponse :</a:t>
            </a:r>
            <a:r>
              <a:rPr lang="fr-CA" sz="900">
                <a:solidFill>
                  <a:srgbClr val="434343"/>
                </a:solidFill>
                <a:latin typeface="Ubuntu"/>
                <a:ea typeface="Ubuntu"/>
                <a:cs typeface="Ubuntu"/>
                <a:sym typeface="Ubuntu"/>
              </a:rPr>
              <a:t> </a:t>
            </a:r>
            <a:r>
              <a:rPr lang="fr-CA" sz="1000">
                <a:solidFill>
                  <a:srgbClr val="434343"/>
                </a:solidFill>
                <a:latin typeface="Ubuntu"/>
                <a:ea typeface="Ubuntu"/>
                <a:cs typeface="Ubuntu"/>
                <a:sym typeface="Ubuntu"/>
              </a:rPr>
              <a:t> </a:t>
            </a:r>
            <a:endParaRPr sz="1200">
              <a:solidFill>
                <a:schemeClr val="dk1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0" lvl="0" marL="0" rtl="0" algn="l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rPr b="1" lang="fr-CA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rPr>
              <a:t>Pendant l'écoute</a:t>
            </a:r>
            <a:endParaRPr sz="1200">
              <a:solidFill>
                <a:schemeClr val="dk1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graphicFrame>
        <p:nvGraphicFramePr>
          <p:cNvPr id="57" name="Google Shape;57;p13"/>
          <p:cNvGraphicFramePr/>
          <p:nvPr/>
        </p:nvGraphicFramePr>
        <p:xfrm>
          <a:off x="332825" y="17841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{A5E4A183-DB00-4DA7-ACE4-F71A36327071}</a:tableStyleId>
              </a:tblPr>
              <a:tblGrid>
                <a:gridCol w="2786150"/>
                <a:gridCol w="2786150"/>
                <a:gridCol w="2786150"/>
              </a:tblGrid>
              <a:tr h="5663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fr-CA">
                          <a:solidFill>
                            <a:schemeClr val="dk1"/>
                          </a:solidFill>
                          <a:latin typeface="Ubuntu"/>
                          <a:ea typeface="Ubuntu"/>
                          <a:cs typeface="Ubuntu"/>
                          <a:sym typeface="Ubuntu"/>
                        </a:rPr>
                        <a:t>Ce que j'imagine... 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fr-CA">
                          <a:solidFill>
                            <a:schemeClr val="dk1"/>
                          </a:solidFill>
                          <a:latin typeface="Ubuntu"/>
                          <a:ea typeface="Ubuntu"/>
                          <a:cs typeface="Ubuntu"/>
                          <a:sym typeface="Ubuntu"/>
                        </a:rPr>
                        <a:t>Ce que j'entends...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fr-CA">
                          <a:solidFill>
                            <a:schemeClr val="dk1"/>
                          </a:solidFill>
                          <a:latin typeface="Ubuntu"/>
                          <a:ea typeface="Ubuntu"/>
                          <a:cs typeface="Ubuntu"/>
                          <a:sym typeface="Ubuntu"/>
                        </a:rPr>
                        <a:t>Ce que je ressens...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12872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58" name="Google Shape;58;p13"/>
          <p:cNvSpPr txBox="1"/>
          <p:nvPr/>
        </p:nvSpPr>
        <p:spPr>
          <a:xfrm>
            <a:off x="643775" y="3914475"/>
            <a:ext cx="8463900" cy="96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-CA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rPr>
              <a:t>Après l'écoute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CA" sz="1200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rPr>
              <a:t>Que retiens-tu? Qu'as-tu appris?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CA" sz="800">
                <a:solidFill>
                  <a:srgbClr val="666666"/>
                </a:solidFill>
                <a:latin typeface="Ubuntu"/>
                <a:ea typeface="Ubuntu"/>
                <a:cs typeface="Ubuntu"/>
                <a:sym typeface="Ubuntu"/>
              </a:rPr>
              <a:t>Réponse :</a:t>
            </a:r>
            <a:r>
              <a:rPr lang="fr-CA" sz="900">
                <a:solidFill>
                  <a:srgbClr val="434343"/>
                </a:solidFill>
                <a:latin typeface="Ubuntu"/>
                <a:ea typeface="Ubuntu"/>
                <a:cs typeface="Ubuntu"/>
                <a:sym typeface="Ubuntu"/>
              </a:rPr>
              <a:t> </a:t>
            </a:r>
            <a:r>
              <a:rPr lang="fr-CA" sz="1000">
                <a:solidFill>
                  <a:srgbClr val="434343"/>
                </a:solidFill>
                <a:latin typeface="Ubuntu"/>
                <a:ea typeface="Ubuntu"/>
                <a:cs typeface="Ubuntu"/>
                <a:sym typeface="Ubuntu"/>
              </a:rPr>
              <a:t> </a:t>
            </a:r>
            <a:endParaRPr sz="1000">
              <a:solidFill>
                <a:srgbClr val="434343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CA" sz="800">
                <a:solidFill>
                  <a:srgbClr val="666666"/>
                </a:solidFill>
                <a:latin typeface="Ubuntu"/>
                <a:ea typeface="Ubuntu"/>
                <a:cs typeface="Ubuntu"/>
                <a:sym typeface="Ubuntu"/>
              </a:rPr>
              <a:t>Réponse :</a:t>
            </a:r>
            <a:r>
              <a:rPr lang="fr-CA" sz="900">
                <a:solidFill>
                  <a:srgbClr val="434343"/>
                </a:solidFill>
                <a:latin typeface="Ubuntu"/>
                <a:ea typeface="Ubuntu"/>
                <a:cs typeface="Ubuntu"/>
                <a:sym typeface="Ubuntu"/>
              </a:rPr>
              <a:t> </a:t>
            </a:r>
            <a:r>
              <a:rPr lang="fr-CA" sz="1000">
                <a:solidFill>
                  <a:srgbClr val="434343"/>
                </a:solidFill>
                <a:latin typeface="Ubuntu"/>
                <a:ea typeface="Ubuntu"/>
                <a:cs typeface="Ubuntu"/>
                <a:sym typeface="Ubuntu"/>
              </a:rPr>
              <a:t> </a:t>
            </a:r>
            <a:endParaRPr sz="1000">
              <a:solidFill>
                <a:srgbClr val="434343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pic>
        <p:nvPicPr>
          <p:cNvPr id="59" name="Google Shape;59;p13">
            <a:hlinkClick r:id="rId6"/>
          </p:cNvPr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2631150" y="2043675"/>
            <a:ext cx="361775" cy="400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0" name="Google Shape;60;p13">
            <a:hlinkClick r:id="rId8"/>
          </p:cNvPr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5390825" y="1989800"/>
            <a:ext cx="477701" cy="507955"/>
          </a:xfrm>
          <a:prstGeom prst="rect">
            <a:avLst/>
          </a:prstGeom>
          <a:noFill/>
          <a:ln>
            <a:noFill/>
          </a:ln>
        </p:spPr>
      </p:pic>
      <p:pic>
        <p:nvPicPr>
          <p:cNvPr id="61" name="Google Shape;61;p13">
            <a:hlinkClick r:id="rId10"/>
          </p:cNvPr>
          <p:cNvPicPr preferRelativeResize="0"/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8266419" y="2043675"/>
            <a:ext cx="430214" cy="400199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oogle Shape;62;p13"/>
          <p:cNvPicPr preferRelativeResize="0"/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251863" y="837998"/>
            <a:ext cx="311623" cy="450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Google Shape;63;p13"/>
          <p:cNvPicPr preferRelativeResize="0"/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251875" y="1329748"/>
            <a:ext cx="430200" cy="41310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3"/>
          <p:cNvPicPr preferRelativeResize="0"/>
          <p:nvPr/>
        </p:nvPicPr>
        <p:blipFill>
          <a:blip r:embed="rId14">
            <a:alphaModFix/>
          </a:blip>
          <a:stretch>
            <a:fillRect/>
          </a:stretch>
        </p:blipFill>
        <p:spPr>
          <a:xfrm>
            <a:off x="199763" y="4154477"/>
            <a:ext cx="415815" cy="400200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3"/>
          <p:cNvSpPr txBox="1"/>
          <p:nvPr/>
        </p:nvSpPr>
        <p:spPr>
          <a:xfrm>
            <a:off x="2992925" y="4870500"/>
            <a:ext cx="2929800" cy="292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fr-CA" sz="700">
                <a:solidFill>
                  <a:srgbClr val="434343"/>
                </a:solidFill>
                <a:latin typeface="Ubuntu"/>
                <a:ea typeface="Ubuntu"/>
                <a:cs typeface="Ubuntu"/>
                <a:sym typeface="Ubuntu"/>
              </a:rPr>
              <a:t>Service national du RÉCIT - Domaine des langues, Noël J. (2021). </a:t>
            </a:r>
            <a:endParaRPr sz="1000">
              <a:solidFill>
                <a:srgbClr val="434343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cxnSp>
        <p:nvCxnSpPr>
          <p:cNvPr id="66" name="Google Shape;66;p13"/>
          <p:cNvCxnSpPr/>
          <p:nvPr/>
        </p:nvCxnSpPr>
        <p:spPr>
          <a:xfrm>
            <a:off x="3194625" y="1417513"/>
            <a:ext cx="52275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7" name="Google Shape;67;p13"/>
          <p:cNvCxnSpPr/>
          <p:nvPr/>
        </p:nvCxnSpPr>
        <p:spPr>
          <a:xfrm flipH="1" rot="10800000">
            <a:off x="719975" y="4554675"/>
            <a:ext cx="8191200" cy="201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8" name="Google Shape;68;p13"/>
          <p:cNvCxnSpPr/>
          <p:nvPr/>
        </p:nvCxnSpPr>
        <p:spPr>
          <a:xfrm flipH="1" rot="10800000">
            <a:off x="719975" y="4783275"/>
            <a:ext cx="8191200" cy="201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